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0"/>
  </p:notesMasterIdLst>
  <p:sldIdLst>
    <p:sldId id="256" r:id="rId2"/>
    <p:sldId id="293" r:id="rId3"/>
    <p:sldId id="257" r:id="rId4"/>
    <p:sldId id="258" r:id="rId5"/>
    <p:sldId id="259" r:id="rId6"/>
    <p:sldId id="260" r:id="rId7"/>
    <p:sldId id="261" r:id="rId8"/>
    <p:sldId id="264" r:id="rId9"/>
    <p:sldId id="294" r:id="rId10"/>
    <p:sldId id="262" r:id="rId11"/>
    <p:sldId id="263" r:id="rId12"/>
    <p:sldId id="265" r:id="rId13"/>
    <p:sldId id="266" r:id="rId14"/>
    <p:sldId id="267" r:id="rId15"/>
    <p:sldId id="283" r:id="rId16"/>
    <p:sldId id="284" r:id="rId17"/>
    <p:sldId id="285" r:id="rId18"/>
    <p:sldId id="268" r:id="rId19"/>
    <p:sldId id="286" r:id="rId20"/>
    <p:sldId id="287" r:id="rId21"/>
    <p:sldId id="288" r:id="rId22"/>
    <p:sldId id="269" r:id="rId23"/>
    <p:sldId id="289" r:id="rId24"/>
    <p:sldId id="290" r:id="rId25"/>
    <p:sldId id="270" r:id="rId26"/>
    <p:sldId id="291" r:id="rId27"/>
    <p:sldId id="271" r:id="rId28"/>
    <p:sldId id="272" r:id="rId29"/>
    <p:sldId id="273" r:id="rId30"/>
    <p:sldId id="274" r:id="rId31"/>
    <p:sldId id="281" r:id="rId32"/>
    <p:sldId id="275" r:id="rId33"/>
    <p:sldId id="276" r:id="rId34"/>
    <p:sldId id="277" r:id="rId35"/>
    <p:sldId id="278" r:id="rId36"/>
    <p:sldId id="282" r:id="rId37"/>
    <p:sldId id="279" r:id="rId38"/>
    <p:sldId id="280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1284B-E01E-43F4-96B3-ACD476F444E6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9F1459EC-0D01-4F2C-99CA-50913C99E477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FAKTY </a:t>
          </a:r>
        </a:p>
        <a:p>
          <a:r>
            <a:rPr lang="pl-PL" sz="1200" b="1" dirty="0">
              <a:solidFill>
                <a:sysClr val="windowText" lastClr="000000"/>
              </a:solidFill>
            </a:rPr>
            <a:t>(zadanie wdrożeniowe)</a:t>
          </a:r>
        </a:p>
      </dgm:t>
    </dgm:pt>
    <dgm:pt modelId="{5F4F9089-14C9-4C84-887E-F80B273C3B9A}" type="parTrans" cxnId="{CB7B6928-88C5-4C66-AD70-96F26C49AEC5}">
      <dgm:prSet/>
      <dgm:spPr/>
      <dgm:t>
        <a:bodyPr/>
        <a:lstStyle/>
        <a:p>
          <a:endParaRPr lang="pl-PL"/>
        </a:p>
      </dgm:t>
    </dgm:pt>
    <dgm:pt modelId="{BBDDAC9D-46C2-4D3F-83B6-163EB8D7FCE4}" type="sibTrans" cxnId="{CB7B6928-88C5-4C66-AD70-96F26C49AEC5}">
      <dgm:prSet/>
      <dgm:spPr/>
      <dgm:t>
        <a:bodyPr/>
        <a:lstStyle/>
        <a:p>
          <a:endParaRPr lang="pl-PL"/>
        </a:p>
      </dgm:t>
    </dgm:pt>
    <dgm:pt modelId="{6D3C4220-463E-422D-9728-530422C33D92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EMOCJE </a:t>
          </a:r>
        </a:p>
        <a:p>
          <a:r>
            <a:rPr lang="pl-PL" sz="1200" b="1" dirty="0">
              <a:solidFill>
                <a:sysClr val="windowText" lastClr="000000"/>
              </a:solidFill>
            </a:rPr>
            <a:t>(wspólna refleksja odnosząca się </a:t>
          </a:r>
          <a:br>
            <a:rPr lang="pl-PL" sz="1200" b="1" dirty="0">
              <a:solidFill>
                <a:sysClr val="windowText" lastClr="000000"/>
              </a:solidFill>
            </a:rPr>
          </a:br>
          <a:r>
            <a:rPr lang="pl-PL" sz="1200" b="1" dirty="0">
              <a:solidFill>
                <a:sysClr val="windowText" lastClr="000000"/>
              </a:solidFill>
            </a:rPr>
            <a:t>do doświadczenia)</a:t>
          </a:r>
        </a:p>
      </dgm:t>
    </dgm:pt>
    <dgm:pt modelId="{6BA3EF51-518D-4DB6-ACD1-3B162C0C5EF0}" type="parTrans" cxnId="{E8C3C1B6-1D52-45DA-950F-9831D1AE8DA3}">
      <dgm:prSet/>
      <dgm:spPr/>
      <dgm:t>
        <a:bodyPr/>
        <a:lstStyle/>
        <a:p>
          <a:endParaRPr lang="pl-PL"/>
        </a:p>
      </dgm:t>
    </dgm:pt>
    <dgm:pt modelId="{46E1C448-0391-4B7F-B8C5-0EE525F936D9}" type="sibTrans" cxnId="{E8C3C1B6-1D52-45DA-950F-9831D1AE8DA3}">
      <dgm:prSet/>
      <dgm:spPr/>
      <dgm:t>
        <a:bodyPr/>
        <a:lstStyle/>
        <a:p>
          <a:endParaRPr lang="pl-PL"/>
        </a:p>
      </dgm:t>
    </dgm:pt>
    <dgm:pt modelId="{942D1BBB-56FE-4EB5-9122-CEB0FE7D7215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ROZWIĄZANIA</a:t>
          </a:r>
        </a:p>
        <a:p>
          <a:r>
            <a:rPr lang="pl-PL" sz="1700" b="1" dirty="0">
              <a:solidFill>
                <a:sysClr val="windowText" lastClr="000000"/>
              </a:solidFill>
            </a:rPr>
            <a:t> </a:t>
          </a:r>
          <a:r>
            <a:rPr lang="pl-PL" sz="1200" b="1" i="1" dirty="0">
              <a:solidFill>
                <a:sysClr val="windowText" lastClr="000000"/>
              </a:solidFill>
            </a:rPr>
            <a:t>(czego nauczyło nas </a:t>
          </a:r>
          <a:br>
            <a:rPr lang="pl-PL" sz="1200" b="1" i="1" dirty="0">
              <a:solidFill>
                <a:sysClr val="windowText" lastClr="000000"/>
              </a:solidFill>
            </a:rPr>
          </a:br>
          <a:r>
            <a:rPr lang="pl-PL" sz="1200" b="1" i="1" dirty="0">
              <a:solidFill>
                <a:sysClr val="windowText" lastClr="000000"/>
              </a:solidFill>
            </a:rPr>
            <a:t>to doświadczenie?)</a:t>
          </a:r>
          <a:endParaRPr lang="pl-PL" sz="1200" b="1" dirty="0">
            <a:solidFill>
              <a:sysClr val="windowText" lastClr="000000"/>
            </a:solidFill>
          </a:endParaRPr>
        </a:p>
      </dgm:t>
    </dgm:pt>
    <dgm:pt modelId="{62A7A1B1-403C-41F2-BB2F-DF6E7821D2EB}" type="parTrans" cxnId="{4E432EE5-EDB8-4A57-B59A-4C2B79A872A9}">
      <dgm:prSet/>
      <dgm:spPr/>
      <dgm:t>
        <a:bodyPr/>
        <a:lstStyle/>
        <a:p>
          <a:endParaRPr lang="pl-PL"/>
        </a:p>
      </dgm:t>
    </dgm:pt>
    <dgm:pt modelId="{2C32E5C2-A28B-4FD3-A786-4B3DC6A73C10}" type="sibTrans" cxnId="{4E432EE5-EDB8-4A57-B59A-4C2B79A872A9}">
      <dgm:prSet/>
      <dgm:spPr/>
      <dgm:t>
        <a:bodyPr/>
        <a:lstStyle/>
        <a:p>
          <a:endParaRPr lang="pl-PL"/>
        </a:p>
      </dgm:t>
    </dgm:pt>
    <dgm:pt modelId="{662DD97D-0970-451D-B07C-0D3E32941081}">
      <dgm:prSet phldrT="[Tekst]" custT="1"/>
      <dgm:spPr/>
      <dgm:t>
        <a:bodyPr/>
        <a:lstStyle/>
        <a:p>
          <a:r>
            <a:rPr lang="pl-PL" sz="1600" b="1" dirty="0">
              <a:solidFill>
                <a:sysClr val="windowText" lastClr="000000"/>
              </a:solidFill>
            </a:rPr>
            <a:t>DECYZJE </a:t>
          </a:r>
        </a:p>
        <a:p>
          <a:r>
            <a:rPr lang="pl-PL" sz="1200" b="1" dirty="0">
              <a:solidFill>
                <a:sysClr val="windowText" lastClr="000000"/>
              </a:solidFill>
            </a:rPr>
            <a:t>(jak można to doświadczenie wykorzystać  w przyszłości?)</a:t>
          </a:r>
        </a:p>
      </dgm:t>
    </dgm:pt>
    <dgm:pt modelId="{2E2CF789-4AA5-4189-B76A-51F50BBF8ADF}" type="parTrans" cxnId="{33C12078-2AC1-43D7-BAF6-B3DD088ACE90}">
      <dgm:prSet/>
      <dgm:spPr/>
      <dgm:t>
        <a:bodyPr/>
        <a:lstStyle/>
        <a:p>
          <a:endParaRPr lang="pl-PL"/>
        </a:p>
      </dgm:t>
    </dgm:pt>
    <dgm:pt modelId="{A9383398-6038-481B-9327-30E1616CC2B4}" type="sibTrans" cxnId="{33C12078-2AC1-43D7-BAF6-B3DD088ACE90}">
      <dgm:prSet/>
      <dgm:spPr/>
      <dgm:t>
        <a:bodyPr/>
        <a:lstStyle/>
        <a:p>
          <a:endParaRPr lang="pl-PL"/>
        </a:p>
      </dgm:t>
    </dgm:pt>
    <dgm:pt modelId="{18154F00-27F4-40F8-848C-6BE974D95D9C}" type="pres">
      <dgm:prSet presAssocID="{F371284B-E01E-43F4-96B3-ACD476F444E6}" presName="cycle" presStyleCnt="0">
        <dgm:presLayoutVars>
          <dgm:dir/>
          <dgm:resizeHandles val="exact"/>
        </dgm:presLayoutVars>
      </dgm:prSet>
      <dgm:spPr/>
    </dgm:pt>
    <dgm:pt modelId="{C81E6042-EA79-46A0-B9FC-906FF9B30176}" type="pres">
      <dgm:prSet presAssocID="{9F1459EC-0D01-4F2C-99CA-50913C99E477}" presName="node" presStyleLbl="node1" presStyleIdx="0" presStyleCnt="4" custScaleX="133609">
        <dgm:presLayoutVars>
          <dgm:bulletEnabled val="1"/>
        </dgm:presLayoutVars>
      </dgm:prSet>
      <dgm:spPr/>
    </dgm:pt>
    <dgm:pt modelId="{3CADE650-2CB1-475B-A0AA-59D837FC99D6}" type="pres">
      <dgm:prSet presAssocID="{9F1459EC-0D01-4F2C-99CA-50913C99E477}" presName="spNode" presStyleCnt="0"/>
      <dgm:spPr/>
    </dgm:pt>
    <dgm:pt modelId="{5EB2F85E-73FE-4385-9F70-DCCA14E848DE}" type="pres">
      <dgm:prSet presAssocID="{BBDDAC9D-46C2-4D3F-83B6-163EB8D7FCE4}" presName="sibTrans" presStyleLbl="sibTrans1D1" presStyleIdx="0" presStyleCnt="4"/>
      <dgm:spPr/>
    </dgm:pt>
    <dgm:pt modelId="{904AE87B-88AD-4675-843A-699DE795D3AF}" type="pres">
      <dgm:prSet presAssocID="{6D3C4220-463E-422D-9728-530422C33D92}" presName="node" presStyleLbl="node1" presStyleIdx="1" presStyleCnt="4" custScaleX="180899">
        <dgm:presLayoutVars>
          <dgm:bulletEnabled val="1"/>
        </dgm:presLayoutVars>
      </dgm:prSet>
      <dgm:spPr/>
    </dgm:pt>
    <dgm:pt modelId="{BCE96337-40AE-42BE-A7E3-9ED9A30AED3A}" type="pres">
      <dgm:prSet presAssocID="{6D3C4220-463E-422D-9728-530422C33D92}" presName="spNode" presStyleCnt="0"/>
      <dgm:spPr/>
    </dgm:pt>
    <dgm:pt modelId="{34BA30BE-5ACE-4E29-B557-FA200DAC8CC4}" type="pres">
      <dgm:prSet presAssocID="{46E1C448-0391-4B7F-B8C5-0EE525F936D9}" presName="sibTrans" presStyleLbl="sibTrans1D1" presStyleIdx="1" presStyleCnt="4"/>
      <dgm:spPr/>
    </dgm:pt>
    <dgm:pt modelId="{087A3764-470B-412A-8B30-33A78F7DF7B2}" type="pres">
      <dgm:prSet presAssocID="{942D1BBB-56FE-4EB5-9122-CEB0FE7D7215}" presName="node" presStyleLbl="node1" presStyleIdx="2" presStyleCnt="4" custScaleX="160863">
        <dgm:presLayoutVars>
          <dgm:bulletEnabled val="1"/>
        </dgm:presLayoutVars>
      </dgm:prSet>
      <dgm:spPr/>
    </dgm:pt>
    <dgm:pt modelId="{D054979D-10D7-445F-82C8-AED09FB50E36}" type="pres">
      <dgm:prSet presAssocID="{942D1BBB-56FE-4EB5-9122-CEB0FE7D7215}" presName="spNode" presStyleCnt="0"/>
      <dgm:spPr/>
    </dgm:pt>
    <dgm:pt modelId="{288331E9-0258-4DB2-8661-A74C71EC3D65}" type="pres">
      <dgm:prSet presAssocID="{2C32E5C2-A28B-4FD3-A786-4B3DC6A73C10}" presName="sibTrans" presStyleLbl="sibTrans1D1" presStyleIdx="2" presStyleCnt="4"/>
      <dgm:spPr/>
    </dgm:pt>
    <dgm:pt modelId="{0506ECF4-E1A8-4CB7-A040-2C36509B32E4}" type="pres">
      <dgm:prSet presAssocID="{662DD97D-0970-451D-B07C-0D3E32941081}" presName="node" presStyleLbl="node1" presStyleIdx="3" presStyleCnt="4" custScaleX="183319">
        <dgm:presLayoutVars>
          <dgm:bulletEnabled val="1"/>
        </dgm:presLayoutVars>
      </dgm:prSet>
      <dgm:spPr/>
    </dgm:pt>
    <dgm:pt modelId="{BFD84B0A-6704-4B1A-8D23-DBCD4F81B588}" type="pres">
      <dgm:prSet presAssocID="{662DD97D-0970-451D-B07C-0D3E32941081}" presName="spNode" presStyleCnt="0"/>
      <dgm:spPr/>
    </dgm:pt>
    <dgm:pt modelId="{34498755-0C80-4E21-90F0-E064D61E3849}" type="pres">
      <dgm:prSet presAssocID="{A9383398-6038-481B-9327-30E1616CC2B4}" presName="sibTrans" presStyleLbl="sibTrans1D1" presStyleIdx="3" presStyleCnt="4"/>
      <dgm:spPr/>
    </dgm:pt>
  </dgm:ptLst>
  <dgm:cxnLst>
    <dgm:cxn modelId="{897AC510-06AB-4EAF-924C-86BB53463F84}" type="presOf" srcId="{942D1BBB-56FE-4EB5-9122-CEB0FE7D7215}" destId="{087A3764-470B-412A-8B30-33A78F7DF7B2}" srcOrd="0" destOrd="0" presId="urn:microsoft.com/office/officeart/2005/8/layout/cycle5"/>
    <dgm:cxn modelId="{E07F4222-53D1-4F0D-A6D1-0E48E22B03A3}" type="presOf" srcId="{BBDDAC9D-46C2-4D3F-83B6-163EB8D7FCE4}" destId="{5EB2F85E-73FE-4385-9F70-DCCA14E848DE}" srcOrd="0" destOrd="0" presId="urn:microsoft.com/office/officeart/2005/8/layout/cycle5"/>
    <dgm:cxn modelId="{CB7B6928-88C5-4C66-AD70-96F26C49AEC5}" srcId="{F371284B-E01E-43F4-96B3-ACD476F444E6}" destId="{9F1459EC-0D01-4F2C-99CA-50913C99E477}" srcOrd="0" destOrd="0" parTransId="{5F4F9089-14C9-4C84-887E-F80B273C3B9A}" sibTransId="{BBDDAC9D-46C2-4D3F-83B6-163EB8D7FCE4}"/>
    <dgm:cxn modelId="{6CBF2640-1EAC-418B-B4BE-A5EC6D129095}" type="presOf" srcId="{A9383398-6038-481B-9327-30E1616CC2B4}" destId="{34498755-0C80-4E21-90F0-E064D61E3849}" srcOrd="0" destOrd="0" presId="urn:microsoft.com/office/officeart/2005/8/layout/cycle5"/>
    <dgm:cxn modelId="{FF309747-85E5-458D-B93B-5053213A7E02}" type="presOf" srcId="{F371284B-E01E-43F4-96B3-ACD476F444E6}" destId="{18154F00-27F4-40F8-848C-6BE974D95D9C}" srcOrd="0" destOrd="0" presId="urn:microsoft.com/office/officeart/2005/8/layout/cycle5"/>
    <dgm:cxn modelId="{33C12078-2AC1-43D7-BAF6-B3DD088ACE90}" srcId="{F371284B-E01E-43F4-96B3-ACD476F444E6}" destId="{662DD97D-0970-451D-B07C-0D3E32941081}" srcOrd="3" destOrd="0" parTransId="{2E2CF789-4AA5-4189-B76A-51F50BBF8ADF}" sibTransId="{A9383398-6038-481B-9327-30E1616CC2B4}"/>
    <dgm:cxn modelId="{FF781889-6816-41B5-8378-045E2863BB12}" type="presOf" srcId="{6D3C4220-463E-422D-9728-530422C33D92}" destId="{904AE87B-88AD-4675-843A-699DE795D3AF}" srcOrd="0" destOrd="0" presId="urn:microsoft.com/office/officeart/2005/8/layout/cycle5"/>
    <dgm:cxn modelId="{E8C3C1B6-1D52-45DA-950F-9831D1AE8DA3}" srcId="{F371284B-E01E-43F4-96B3-ACD476F444E6}" destId="{6D3C4220-463E-422D-9728-530422C33D92}" srcOrd="1" destOrd="0" parTransId="{6BA3EF51-518D-4DB6-ACD1-3B162C0C5EF0}" sibTransId="{46E1C448-0391-4B7F-B8C5-0EE525F936D9}"/>
    <dgm:cxn modelId="{48FD9BDD-A5C3-4A5B-8E68-704DEF5FF247}" type="presOf" srcId="{46E1C448-0391-4B7F-B8C5-0EE525F936D9}" destId="{34BA30BE-5ACE-4E29-B557-FA200DAC8CC4}" srcOrd="0" destOrd="0" presId="urn:microsoft.com/office/officeart/2005/8/layout/cycle5"/>
    <dgm:cxn modelId="{1633F3E3-A0DC-48AE-B18B-225F768DBF78}" type="presOf" srcId="{662DD97D-0970-451D-B07C-0D3E32941081}" destId="{0506ECF4-E1A8-4CB7-A040-2C36509B32E4}" srcOrd="0" destOrd="0" presId="urn:microsoft.com/office/officeart/2005/8/layout/cycle5"/>
    <dgm:cxn modelId="{4E432EE5-EDB8-4A57-B59A-4C2B79A872A9}" srcId="{F371284B-E01E-43F4-96B3-ACD476F444E6}" destId="{942D1BBB-56FE-4EB5-9122-CEB0FE7D7215}" srcOrd="2" destOrd="0" parTransId="{62A7A1B1-403C-41F2-BB2F-DF6E7821D2EB}" sibTransId="{2C32E5C2-A28B-4FD3-A786-4B3DC6A73C10}"/>
    <dgm:cxn modelId="{C50732FA-5D49-4A49-8C3A-17AD36E52173}" type="presOf" srcId="{9F1459EC-0D01-4F2C-99CA-50913C99E477}" destId="{C81E6042-EA79-46A0-B9FC-906FF9B30176}" srcOrd="0" destOrd="0" presId="urn:microsoft.com/office/officeart/2005/8/layout/cycle5"/>
    <dgm:cxn modelId="{0D41BEFE-E20C-440E-9346-FB7A70F87B31}" type="presOf" srcId="{2C32E5C2-A28B-4FD3-A786-4B3DC6A73C10}" destId="{288331E9-0258-4DB2-8661-A74C71EC3D65}" srcOrd="0" destOrd="0" presId="urn:microsoft.com/office/officeart/2005/8/layout/cycle5"/>
    <dgm:cxn modelId="{DC70DE5D-7A43-4621-8962-7D077736E183}" type="presParOf" srcId="{18154F00-27F4-40F8-848C-6BE974D95D9C}" destId="{C81E6042-EA79-46A0-B9FC-906FF9B30176}" srcOrd="0" destOrd="0" presId="urn:microsoft.com/office/officeart/2005/8/layout/cycle5"/>
    <dgm:cxn modelId="{B8FE0C3E-1C89-4353-9904-E9782097CFD9}" type="presParOf" srcId="{18154F00-27F4-40F8-848C-6BE974D95D9C}" destId="{3CADE650-2CB1-475B-A0AA-59D837FC99D6}" srcOrd="1" destOrd="0" presId="urn:microsoft.com/office/officeart/2005/8/layout/cycle5"/>
    <dgm:cxn modelId="{401F731C-5B59-44B4-AE3C-BC867586D72F}" type="presParOf" srcId="{18154F00-27F4-40F8-848C-6BE974D95D9C}" destId="{5EB2F85E-73FE-4385-9F70-DCCA14E848DE}" srcOrd="2" destOrd="0" presId="urn:microsoft.com/office/officeart/2005/8/layout/cycle5"/>
    <dgm:cxn modelId="{81EB81AE-3CA4-41A3-ABCD-417F56160E69}" type="presParOf" srcId="{18154F00-27F4-40F8-848C-6BE974D95D9C}" destId="{904AE87B-88AD-4675-843A-699DE795D3AF}" srcOrd="3" destOrd="0" presId="urn:microsoft.com/office/officeart/2005/8/layout/cycle5"/>
    <dgm:cxn modelId="{BFD2944A-6CB4-41F5-B5FF-7C796266A955}" type="presParOf" srcId="{18154F00-27F4-40F8-848C-6BE974D95D9C}" destId="{BCE96337-40AE-42BE-A7E3-9ED9A30AED3A}" srcOrd="4" destOrd="0" presId="urn:microsoft.com/office/officeart/2005/8/layout/cycle5"/>
    <dgm:cxn modelId="{996B3A18-F1E1-4E6F-9656-A1CCCB687325}" type="presParOf" srcId="{18154F00-27F4-40F8-848C-6BE974D95D9C}" destId="{34BA30BE-5ACE-4E29-B557-FA200DAC8CC4}" srcOrd="5" destOrd="0" presId="urn:microsoft.com/office/officeart/2005/8/layout/cycle5"/>
    <dgm:cxn modelId="{DFBDD4EC-1D7D-4115-B847-B9090111DA16}" type="presParOf" srcId="{18154F00-27F4-40F8-848C-6BE974D95D9C}" destId="{087A3764-470B-412A-8B30-33A78F7DF7B2}" srcOrd="6" destOrd="0" presId="urn:microsoft.com/office/officeart/2005/8/layout/cycle5"/>
    <dgm:cxn modelId="{8BB1E258-B424-4259-8679-A2CFA0953D29}" type="presParOf" srcId="{18154F00-27F4-40F8-848C-6BE974D95D9C}" destId="{D054979D-10D7-445F-82C8-AED09FB50E36}" srcOrd="7" destOrd="0" presId="urn:microsoft.com/office/officeart/2005/8/layout/cycle5"/>
    <dgm:cxn modelId="{92477DDC-5639-4413-90FA-44437EDFE9F4}" type="presParOf" srcId="{18154F00-27F4-40F8-848C-6BE974D95D9C}" destId="{288331E9-0258-4DB2-8661-A74C71EC3D65}" srcOrd="8" destOrd="0" presId="urn:microsoft.com/office/officeart/2005/8/layout/cycle5"/>
    <dgm:cxn modelId="{F8AC0264-00FE-4A95-858D-CACD8E7E66E1}" type="presParOf" srcId="{18154F00-27F4-40F8-848C-6BE974D95D9C}" destId="{0506ECF4-E1A8-4CB7-A040-2C36509B32E4}" srcOrd="9" destOrd="0" presId="urn:microsoft.com/office/officeart/2005/8/layout/cycle5"/>
    <dgm:cxn modelId="{EB7A5CD3-AAC1-43DA-BCE9-71C03DEE4BD2}" type="presParOf" srcId="{18154F00-27F4-40F8-848C-6BE974D95D9C}" destId="{BFD84B0A-6704-4B1A-8D23-DBCD4F81B588}" srcOrd="10" destOrd="0" presId="urn:microsoft.com/office/officeart/2005/8/layout/cycle5"/>
    <dgm:cxn modelId="{9360654C-7F31-4C0F-8359-8E97B3C48982}" type="presParOf" srcId="{18154F00-27F4-40F8-848C-6BE974D95D9C}" destId="{34498755-0C80-4E21-90F0-E064D61E3849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E6042-EA79-46A0-B9FC-906FF9B30176}">
      <dsp:nvSpPr>
        <dsp:cNvPr id="0" name=""/>
        <dsp:cNvSpPr/>
      </dsp:nvSpPr>
      <dsp:spPr>
        <a:xfrm>
          <a:off x="4445528" y="315"/>
          <a:ext cx="2358745" cy="11475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FAKTY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ysClr val="windowText" lastClr="000000"/>
              </a:solidFill>
            </a:rPr>
            <a:t>(zadanie wdrożeniowe)</a:t>
          </a:r>
        </a:p>
      </dsp:txBody>
      <dsp:txXfrm>
        <a:off x="4501545" y="56332"/>
        <a:ext cx="2246711" cy="1035481"/>
      </dsp:txXfrm>
    </dsp:sp>
    <dsp:sp modelId="{5EB2F85E-73FE-4385-9F70-DCCA14E848DE}">
      <dsp:nvSpPr>
        <dsp:cNvPr id="0" name=""/>
        <dsp:cNvSpPr/>
      </dsp:nvSpPr>
      <dsp:spPr>
        <a:xfrm>
          <a:off x="3728618" y="574073"/>
          <a:ext cx="3792563" cy="3792563"/>
        </a:xfrm>
        <a:custGeom>
          <a:avLst/>
          <a:gdLst/>
          <a:ahLst/>
          <a:cxnLst/>
          <a:rect l="0" t="0" r="0" b="0"/>
          <a:pathLst>
            <a:path>
              <a:moveTo>
                <a:pt x="3240549" y="558810"/>
              </a:moveTo>
              <a:arcTo wR="1896281" hR="1896281" stAng="18908712" swAng="1233329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AE87B-88AD-4675-843A-699DE795D3AF}">
      <dsp:nvSpPr>
        <dsp:cNvPr id="0" name=""/>
        <dsp:cNvSpPr/>
      </dsp:nvSpPr>
      <dsp:spPr>
        <a:xfrm>
          <a:off x="5924379" y="1896597"/>
          <a:ext cx="3193607" cy="11475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EMOCJE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ysClr val="windowText" lastClr="000000"/>
              </a:solidFill>
            </a:rPr>
            <a:t>(wspólna refleksja odnosząca się </a:t>
          </a:r>
          <a:br>
            <a:rPr lang="pl-PL" sz="1200" b="1" kern="1200" dirty="0">
              <a:solidFill>
                <a:sysClr val="windowText" lastClr="000000"/>
              </a:solidFill>
            </a:rPr>
          </a:br>
          <a:r>
            <a:rPr lang="pl-PL" sz="1200" b="1" kern="1200" dirty="0">
              <a:solidFill>
                <a:sysClr val="windowText" lastClr="000000"/>
              </a:solidFill>
            </a:rPr>
            <a:t>do doświadczenia)</a:t>
          </a:r>
        </a:p>
      </dsp:txBody>
      <dsp:txXfrm>
        <a:off x="5980396" y="1952614"/>
        <a:ext cx="3081573" cy="1035481"/>
      </dsp:txXfrm>
    </dsp:sp>
    <dsp:sp modelId="{34BA30BE-5ACE-4E29-B557-FA200DAC8CC4}">
      <dsp:nvSpPr>
        <dsp:cNvPr id="0" name=""/>
        <dsp:cNvSpPr/>
      </dsp:nvSpPr>
      <dsp:spPr>
        <a:xfrm>
          <a:off x="3389211" y="234665"/>
          <a:ext cx="3792563" cy="3792563"/>
        </a:xfrm>
        <a:custGeom>
          <a:avLst/>
          <a:gdLst/>
          <a:ahLst/>
          <a:cxnLst/>
          <a:rect l="0" t="0" r="0" b="0"/>
          <a:pathLst>
            <a:path>
              <a:moveTo>
                <a:pt x="3446085" y="2988982"/>
              </a:moveTo>
              <a:arcTo wR="1896281" hR="1896281" stAng="2111161" swAng="117767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A3764-470B-412A-8B30-33A78F7DF7B2}">
      <dsp:nvSpPr>
        <dsp:cNvPr id="0" name=""/>
        <dsp:cNvSpPr/>
      </dsp:nvSpPr>
      <dsp:spPr>
        <a:xfrm>
          <a:off x="4204955" y="3792879"/>
          <a:ext cx="2839889" cy="11475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ROZWIĄZANIA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ysClr val="windowText" lastClr="000000"/>
              </a:solidFill>
            </a:rPr>
            <a:t> </a:t>
          </a:r>
          <a:r>
            <a:rPr lang="pl-PL" sz="1200" b="1" i="1" kern="1200" dirty="0">
              <a:solidFill>
                <a:sysClr val="windowText" lastClr="000000"/>
              </a:solidFill>
            </a:rPr>
            <a:t>(czego nauczyło nas </a:t>
          </a:r>
          <a:br>
            <a:rPr lang="pl-PL" sz="1200" b="1" i="1" kern="1200" dirty="0">
              <a:solidFill>
                <a:sysClr val="windowText" lastClr="000000"/>
              </a:solidFill>
            </a:rPr>
          </a:br>
          <a:r>
            <a:rPr lang="pl-PL" sz="1200" b="1" i="1" kern="1200" dirty="0">
              <a:solidFill>
                <a:sysClr val="windowText" lastClr="000000"/>
              </a:solidFill>
            </a:rPr>
            <a:t>to doświadczenie?)</a:t>
          </a:r>
          <a:endParaRPr lang="pl-PL" sz="1200" b="1" kern="1200" dirty="0">
            <a:solidFill>
              <a:sysClr val="windowText" lastClr="000000"/>
            </a:solidFill>
          </a:endParaRPr>
        </a:p>
      </dsp:txBody>
      <dsp:txXfrm>
        <a:off x="4260972" y="3848896"/>
        <a:ext cx="2727855" cy="1035481"/>
      </dsp:txXfrm>
    </dsp:sp>
    <dsp:sp modelId="{288331E9-0258-4DB2-8661-A74C71EC3D65}">
      <dsp:nvSpPr>
        <dsp:cNvPr id="0" name=""/>
        <dsp:cNvSpPr/>
      </dsp:nvSpPr>
      <dsp:spPr>
        <a:xfrm>
          <a:off x="4068025" y="234665"/>
          <a:ext cx="3792563" cy="3792563"/>
        </a:xfrm>
        <a:custGeom>
          <a:avLst/>
          <a:gdLst/>
          <a:ahLst/>
          <a:cxnLst/>
          <a:rect l="0" t="0" r="0" b="0"/>
          <a:pathLst>
            <a:path>
              <a:moveTo>
                <a:pt x="803581" y="3446085"/>
              </a:moveTo>
              <a:arcTo wR="1896281" hR="1896281" stAng="7511161" swAng="117767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6ECF4-E1A8-4CB7-A040-2C36509B32E4}">
      <dsp:nvSpPr>
        <dsp:cNvPr id="0" name=""/>
        <dsp:cNvSpPr/>
      </dsp:nvSpPr>
      <dsp:spPr>
        <a:xfrm>
          <a:off x="2110453" y="1896597"/>
          <a:ext cx="3236330" cy="11475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ysClr val="windowText" lastClr="000000"/>
              </a:solidFill>
            </a:rPr>
            <a:t>DECYZJE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ysClr val="windowText" lastClr="000000"/>
              </a:solidFill>
            </a:rPr>
            <a:t>(jak można to doświadczenie wykorzystać  w przyszłości?)</a:t>
          </a:r>
        </a:p>
      </dsp:txBody>
      <dsp:txXfrm>
        <a:off x="2166470" y="1952614"/>
        <a:ext cx="3124296" cy="1035481"/>
      </dsp:txXfrm>
    </dsp:sp>
    <dsp:sp modelId="{34498755-0C80-4E21-90F0-E064D61E3849}">
      <dsp:nvSpPr>
        <dsp:cNvPr id="0" name=""/>
        <dsp:cNvSpPr/>
      </dsp:nvSpPr>
      <dsp:spPr>
        <a:xfrm>
          <a:off x="3728618" y="574073"/>
          <a:ext cx="3792563" cy="3792563"/>
        </a:xfrm>
        <a:custGeom>
          <a:avLst/>
          <a:gdLst/>
          <a:ahLst/>
          <a:cxnLst/>
          <a:rect l="0" t="0" r="0" b="0"/>
          <a:pathLst>
            <a:path>
              <a:moveTo>
                <a:pt x="167995" y="1115955"/>
              </a:moveTo>
              <a:arcTo wR="1896281" hR="1896281" stAng="12257959" swAng="1233329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10B0C-0D52-4D12-9915-1C750E1F9BE0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FCD3-64BE-49EB-9B89-0B0B2D735C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257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4FCD3-64BE-49EB-9B89-0B0B2D735CB0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01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32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693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27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252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07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599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84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91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514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238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507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7F1482-C611-4CDE-BCEB-1692589A154C}" type="datetimeFigureOut">
              <a:rPr lang="pl-PL" smtClean="0"/>
              <a:t>2018-03-18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D9D69A-AFDC-4B4B-8866-335FF5744A45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60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C582CE-924F-4028-942B-C88BA26AA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551" y="257507"/>
            <a:ext cx="10775172" cy="4137512"/>
          </a:xfrm>
        </p:spPr>
        <p:txBody>
          <a:bodyPr>
            <a:noAutofit/>
          </a:bodyPr>
          <a:lstStyle/>
          <a:p>
            <a:r>
              <a:rPr lang="pl-PL" sz="5400" dirty="0"/>
              <a:t>Moduł III</a:t>
            </a:r>
            <a:br>
              <a:rPr lang="pl-PL" sz="5400" dirty="0"/>
            </a:br>
            <a:r>
              <a:rPr lang="pl-PL" sz="4800" dirty="0"/>
              <a:t>Proces wspomagania szkół i jego wykorzystanie do podnoszenia jakości pracy</a:t>
            </a:r>
            <a:endParaRPr lang="pl-PL" sz="5400" b="1" dirty="0"/>
          </a:p>
        </p:txBody>
      </p:sp>
      <p:sp>
        <p:nvSpPr>
          <p:cNvPr id="15" name="Pięciokąt 21">
            <a:extLst>
              <a:ext uri="{FF2B5EF4-FFF2-40B4-BE49-F238E27FC236}">
                <a16:creationId xmlns:a16="http://schemas.microsoft.com/office/drawing/2014/main" id="{3A94CE33-6420-4C7B-B892-329B1CDFBFF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511B37F9-3DBB-4FB7-B083-4109C36B0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53665"/>
            <a:ext cx="12192000" cy="150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99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CE36EC7-D6E6-456B-A31B-ECBAD0715C6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5277653"/>
              </p:ext>
            </p:extLst>
          </p:nvPr>
        </p:nvGraphicFramePr>
        <p:xfrm>
          <a:off x="245805" y="781665"/>
          <a:ext cx="11228440" cy="4940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ięciokąt 21">
            <a:extLst>
              <a:ext uri="{FF2B5EF4-FFF2-40B4-BE49-F238E27FC236}">
                <a16:creationId xmlns:a16="http://schemas.microsoft.com/office/drawing/2014/main" id="{92299BAA-CD6E-4C95-BB8B-08ECE0047C67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6B85564-58C9-4506-8E81-40814AAB4D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893339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57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C86A643-A46C-4406-A366-50895F9AC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13" y="286604"/>
            <a:ext cx="11031793" cy="1276726"/>
          </a:xfrm>
        </p:spPr>
        <p:txBody>
          <a:bodyPr/>
          <a:lstStyle/>
          <a:p>
            <a:r>
              <a:rPr lang="pl-PL" sz="4400" b="1" dirty="0"/>
              <a:t>Wspólna refleksja w odniesieniu do doświadczenia </a:t>
            </a:r>
            <a:endParaRPr lang="pl-PL" b="1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0F34DF1-95A4-426C-AA4F-93DF5267E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13" y="1845734"/>
            <a:ext cx="10648335" cy="4496072"/>
          </a:xfrm>
        </p:spPr>
        <p:txBody>
          <a:bodyPr>
            <a:normAutofit/>
          </a:bodyPr>
          <a:lstStyle/>
          <a:p>
            <a:pPr marL="354013" lvl="0" indent="-354013" fontAlgn="base">
              <a:buFont typeface="Wingdings" panose="05000000000000000000" pitchFamily="2" charset="2"/>
              <a:buChar char="Ø"/>
            </a:pPr>
            <a:r>
              <a:rPr lang="pl-PL" sz="2800" dirty="0"/>
              <a:t>czego ważnego dowiedzieliście się i/lub doświadczyliście podczas realizacji tego zadania wdrożeniowego?</a:t>
            </a:r>
          </a:p>
          <a:p>
            <a:pPr marL="354013" lvl="0" indent="-354013" fontAlgn="base">
              <a:buFont typeface="Wingdings" panose="05000000000000000000" pitchFamily="2" charset="2"/>
              <a:buChar char="Ø"/>
            </a:pPr>
            <a:r>
              <a:rPr lang="pl-PL" sz="2800" dirty="0"/>
              <a:t>co Was zainspirowało/zaskoczyło pozytywnie?</a:t>
            </a:r>
          </a:p>
          <a:p>
            <a:pPr marL="354013" lvl="0" indent="-354013" fontAlgn="base">
              <a:buFont typeface="Wingdings" panose="05000000000000000000" pitchFamily="2" charset="2"/>
              <a:buChar char="Ø"/>
            </a:pPr>
            <a:r>
              <a:rPr lang="pl-PL" sz="2800" dirty="0"/>
              <a:t>w jaki sposób wykorzystacie zebrane informacje? </a:t>
            </a:r>
          </a:p>
          <a:p>
            <a:pPr marL="354013" lvl="0" indent="-354013" fontAlgn="base">
              <a:buFont typeface="Wingdings" panose="05000000000000000000" pitchFamily="2" charset="2"/>
              <a:buChar char="Ø"/>
            </a:pPr>
            <a:r>
              <a:rPr lang="pl-PL" sz="2800" dirty="0"/>
              <a:t>które działania ukierunkowane  na rozwój  kompetencji  kluczowych wydają się Wam szczególnie ciekawe?  </a:t>
            </a:r>
          </a:p>
          <a:p>
            <a:pPr marL="354013" lvl="0" indent="-354013" fontAlgn="base">
              <a:buFont typeface="Wingdings" panose="05000000000000000000" pitchFamily="2" charset="2"/>
              <a:buChar char="Ø"/>
            </a:pPr>
            <a:r>
              <a:rPr lang="pl-PL" sz="2800" dirty="0"/>
              <a:t>co było trudne w trakcie realizacji tego zadania wdrożeniowego?</a:t>
            </a:r>
          </a:p>
          <a:p>
            <a:pPr marL="354013" lvl="0" indent="-354013" fontAlgn="base">
              <a:buFont typeface="Wingdings" panose="05000000000000000000" pitchFamily="2" charset="2"/>
              <a:buChar char="Ø"/>
            </a:pPr>
            <a:r>
              <a:rPr lang="pl-PL" sz="2800" dirty="0"/>
              <a:t>jakie refleksje towarzyszą Wam po wysłuchaniu wystąpień?</a:t>
            </a:r>
          </a:p>
          <a:p>
            <a:endParaRPr lang="pl-PL" dirty="0"/>
          </a:p>
        </p:txBody>
      </p:sp>
      <p:sp>
        <p:nvSpPr>
          <p:cNvPr id="6" name="Pięciokąt 21">
            <a:extLst>
              <a:ext uri="{FF2B5EF4-FFF2-40B4-BE49-F238E27FC236}">
                <a16:creationId xmlns:a16="http://schemas.microsoft.com/office/drawing/2014/main" id="{1405967A-0ABA-4096-BAF9-43EBABADDDD2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5E61C25-28AF-482C-86AD-FF8A44AAC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93339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25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FAB06-26A3-4A0B-AF63-6F9A9514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10" y="286603"/>
            <a:ext cx="11533238" cy="1306223"/>
          </a:xfrm>
        </p:spPr>
        <p:txBody>
          <a:bodyPr>
            <a:normAutofit/>
          </a:bodyPr>
          <a:lstStyle/>
          <a:p>
            <a:r>
              <a:rPr lang="pl-PL" sz="4400" b="1" dirty="0"/>
              <a:t>Rozwiązania – Czego nauczyło nas to doświadczenie?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E55139-C739-4916-909B-3C98A4E8B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976284"/>
            <a:ext cx="10465455" cy="3892810"/>
          </a:xfrm>
        </p:spPr>
        <p:txBody>
          <a:bodyPr/>
          <a:lstStyle/>
          <a:p>
            <a:pPr marL="530225" lvl="0" indent="-530225" fontAlgn="base">
              <a:buFont typeface="Wingdings" panose="05000000000000000000" pitchFamily="2" charset="2"/>
              <a:buChar char="Ø"/>
            </a:pPr>
            <a:r>
              <a:rPr lang="pl-PL" sz="3600" dirty="0"/>
              <a:t>czego na podstawie tego zadania dowiedzieliście się </a:t>
            </a:r>
            <a:br>
              <a:rPr lang="pl-PL" sz="3600" dirty="0"/>
            </a:br>
            <a:r>
              <a:rPr lang="pl-PL" sz="3600" dirty="0"/>
              <a:t>o zarządzanych przez Was szkołach/ przedszkolach?</a:t>
            </a:r>
          </a:p>
          <a:p>
            <a:pPr marL="530225" lvl="0" indent="-530225" fontAlgn="base">
              <a:buFont typeface="Wingdings" panose="05000000000000000000" pitchFamily="2" charset="2"/>
              <a:buChar char="Ø"/>
            </a:pPr>
            <a:r>
              <a:rPr lang="pl-PL" sz="3600" dirty="0"/>
              <a:t>jaka nauka na przyszłość z tego płynie?</a:t>
            </a:r>
          </a:p>
          <a:p>
            <a:pPr marL="530225" lvl="0" indent="-530225" fontAlgn="base">
              <a:buFont typeface="Wingdings" panose="05000000000000000000" pitchFamily="2" charset="2"/>
              <a:buChar char="Ø"/>
            </a:pPr>
            <a:r>
              <a:rPr lang="pl-PL" sz="3600" dirty="0"/>
              <a:t>w jakich innych sytuacjach edukacyjnych możecie wykorzystać zebrane informacje?</a:t>
            </a:r>
          </a:p>
          <a:p>
            <a:endParaRPr lang="pl-PL" dirty="0"/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569AF32F-CB7B-422C-ACE3-CB8D2EB5B0FB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1EF8045-ECC5-4419-A530-159FB5AB0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93339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77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EB9FF2-8D55-49C1-BDDA-5FB1C0DC6E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38981" y="634540"/>
            <a:ext cx="10058400" cy="4394660"/>
          </a:xfrm>
        </p:spPr>
        <p:txBody>
          <a:bodyPr/>
          <a:lstStyle/>
          <a:p>
            <a:pPr fontAlgn="base"/>
            <a:r>
              <a:rPr lang="pl-PL" sz="4400" dirty="0"/>
              <a:t>Co możemy zaproponować naszym szkołom/ przedszkolom? </a:t>
            </a:r>
          </a:p>
          <a:p>
            <a:pPr fontAlgn="base"/>
            <a:endParaRPr lang="pl-PL" sz="4400" dirty="0"/>
          </a:p>
          <a:p>
            <a:pPr fontAlgn="base"/>
            <a:r>
              <a:rPr lang="pl-PL" sz="4400" dirty="0"/>
              <a:t>Jakie działania jako samorządy możecie podjąć, by urealnić wdrożenie wybranych rozwiązań/pomysłów? </a:t>
            </a:r>
          </a:p>
          <a:p>
            <a:endParaRPr lang="pl-PL" dirty="0"/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57AA5DEE-2998-419F-AC86-CCE15B96CE36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90893E1-8DEF-4FEF-9E61-6960A1CF8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93339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494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BB9C0E4-5565-42A7-B828-3489DB41D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494429" cy="5646208"/>
          </a:xfrm>
        </p:spPr>
        <p:txBody>
          <a:bodyPr anchor="ctr">
            <a:normAutofit/>
          </a:bodyPr>
          <a:lstStyle/>
          <a:p>
            <a:r>
              <a:rPr lang="pl-PL" sz="3100" b="1" dirty="0">
                <a:solidFill>
                  <a:srgbClr val="FFFFFF"/>
                </a:solidFill>
              </a:rPr>
              <a:t>Sesja nr 2 (45 minut)</a:t>
            </a:r>
            <a:br>
              <a:rPr lang="pl-PL" sz="3100" dirty="0">
                <a:solidFill>
                  <a:srgbClr val="FFFFFF"/>
                </a:solidFill>
              </a:rPr>
            </a:br>
            <a:r>
              <a:rPr lang="pl-PL" sz="3600" dirty="0">
                <a:solidFill>
                  <a:srgbClr val="FFFFFF"/>
                </a:solidFill>
              </a:rPr>
              <a:t>ZARZĄDZANIE ZMIANĄ – UMIEJĘTNOŚĆ ROZPOZNAWANIA REAKCJI </a:t>
            </a:r>
            <a:br>
              <a:rPr lang="pl-PL" sz="3600" dirty="0">
                <a:solidFill>
                  <a:srgbClr val="FFFFFF"/>
                </a:solidFill>
              </a:rPr>
            </a:br>
            <a:r>
              <a:rPr lang="pl-PL" sz="3600" dirty="0">
                <a:solidFill>
                  <a:srgbClr val="FFFFFF"/>
                </a:solidFill>
              </a:rPr>
              <a:t>NA ZMIANĘ</a:t>
            </a:r>
            <a:endParaRPr lang="pl-PL" sz="31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D8741A-6689-4400-B486-E8CD41E2A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7263171" cy="5646208"/>
          </a:xfrm>
        </p:spPr>
        <p:txBody>
          <a:bodyPr anchor="ctr">
            <a:normAutofit/>
          </a:bodyPr>
          <a:lstStyle/>
          <a:p>
            <a:r>
              <a:rPr lang="pl-PL" sz="3200" dirty="0"/>
              <a:t>Cele sesji - uczestnik:</a:t>
            </a:r>
          </a:p>
          <a:p>
            <a:pPr marL="354013" lvl="0" indent="-354013" fontAlgn="base">
              <a:buFont typeface="Wingdings" panose="05000000000000000000" pitchFamily="2" charset="2"/>
              <a:buChar char="§"/>
            </a:pPr>
            <a:r>
              <a:rPr lang="pl-PL" sz="3200" dirty="0"/>
              <a:t>wskazuje na typowe reakcje ludzi </a:t>
            </a:r>
            <a:br>
              <a:rPr lang="pl-PL" sz="3200" dirty="0"/>
            </a:br>
            <a:r>
              <a:rPr lang="pl-PL" sz="3200" dirty="0"/>
              <a:t>na zmianę; </a:t>
            </a:r>
          </a:p>
          <a:p>
            <a:pPr marL="354013" lvl="0" indent="-354013" fontAlgn="base">
              <a:buFont typeface="Wingdings" panose="05000000000000000000" pitchFamily="2" charset="2"/>
              <a:buChar char="§"/>
            </a:pPr>
            <a:r>
              <a:rPr lang="pl-PL" sz="3200" dirty="0"/>
              <a:t>uświadamia sobie swój sposób reagowania na zmianę;</a:t>
            </a:r>
          </a:p>
          <a:p>
            <a:pPr marL="354013" lvl="0" indent="-354013" fontAlgn="base">
              <a:buFont typeface="Wingdings" panose="05000000000000000000" pitchFamily="2" charset="2"/>
              <a:buChar char="§"/>
            </a:pPr>
            <a:r>
              <a:rPr lang="pl-PL" sz="3200" dirty="0"/>
              <a:t>nazywa poszczególne etapy wdrażania zmiany według Kurta – Lewina;</a:t>
            </a:r>
          </a:p>
          <a:p>
            <a:endParaRPr lang="pl-PL" dirty="0"/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DADB7467-A56B-44EF-B074-3EB6D19E0327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4173225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13AC3B09-3574-4F0C-9CB6-638AFAC88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53" y="432003"/>
            <a:ext cx="11736694" cy="1763023"/>
          </a:xfrm>
          <a:prstGeom prst="rect">
            <a:avLst/>
          </a:prstGeom>
        </p:spPr>
      </p:pic>
      <p:sp>
        <p:nvSpPr>
          <p:cNvPr id="3" name="Pięciokąt 21">
            <a:extLst>
              <a:ext uri="{FF2B5EF4-FFF2-40B4-BE49-F238E27FC236}">
                <a16:creationId xmlns:a16="http://schemas.microsoft.com/office/drawing/2014/main" id="{10D07D72-D32C-4318-A9CE-37DF6436A1A6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649544A-68EB-4F6E-BEAE-1580BB5B5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93339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8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7A3A8-BE65-48F5-85F7-7CE94E80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ETAPY ZMIANY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DABB2D-E8DA-4295-A2CE-32D2634C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 algn="ctr"/>
            <a:endParaRPr lang="pl-PL" altLang="pl-PL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56FC4F8-101B-48FB-887E-D594A8931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35" y="1985236"/>
            <a:ext cx="11058065" cy="1494333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6B17B5C6-6DC2-4969-AF82-898D9EE75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142" y="3580296"/>
            <a:ext cx="8630675" cy="2273804"/>
          </a:xfrm>
          <a:prstGeom prst="rect">
            <a:avLst/>
          </a:prstGeom>
        </p:spPr>
      </p:pic>
      <p:sp>
        <p:nvSpPr>
          <p:cNvPr id="7" name="Pięciokąt 21">
            <a:extLst>
              <a:ext uri="{FF2B5EF4-FFF2-40B4-BE49-F238E27FC236}">
                <a16:creationId xmlns:a16="http://schemas.microsoft.com/office/drawing/2014/main" id="{A1569757-6DF6-49F7-958C-6FE5EC6E6C8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4510957-B952-4EAC-8848-8EEA0FC2AD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93339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74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44CC594A-A820-450F-B363-C19201FCFE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59FAB3DA-E9ED-4574-ABCC-378BC0FF1BB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53B8D6B0-55D6-48DC-86D8-FD95D5F118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4" name="Symbol zastępczy zawartości 3">
            <a:extLst>
              <a:ext uri="{FF2B5EF4-FFF2-40B4-BE49-F238E27FC236}">
                <a16:creationId xmlns:a16="http://schemas.microsoft.com/office/drawing/2014/main" id="{9823F981-00C6-4999-81D0-D7C5AF37A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062" y="407885"/>
            <a:ext cx="7300187" cy="483337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CFC83A7-4D95-46A5-9168-2E0C3CC5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pl-PL" altLang="pl-PL" sz="3300" b="1">
                <a:solidFill>
                  <a:srgbClr val="FFFFFF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MODEL KOTTERA </a:t>
            </a:r>
            <a:br>
              <a:rPr lang="pl-PL" altLang="pl-PL" sz="3300" b="1">
                <a:solidFill>
                  <a:srgbClr val="FFFFFF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altLang="pl-PL" sz="3300" b="1">
                <a:solidFill>
                  <a:srgbClr val="FFFFFF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8 KROKÓW DO WPROWADZENIA ZMIAN </a:t>
            </a:r>
            <a:endParaRPr lang="pl-PL" sz="3300">
              <a:solidFill>
                <a:srgbClr val="FFFFFF"/>
              </a:solidFill>
            </a:endParaRPr>
          </a:p>
        </p:txBody>
      </p:sp>
      <p:pic>
        <p:nvPicPr>
          <p:cNvPr id="20" name="Picture 4" descr="C:\Users\Paulina Malinowska\Desktop\SORE II\Emotikony do prezentacji PP\zmiana 2.jpeg">
            <a:extLst>
              <a:ext uri="{FF2B5EF4-FFF2-40B4-BE49-F238E27FC236}">
                <a16:creationId xmlns:a16="http://schemas.microsoft.com/office/drawing/2014/main" id="{37D73880-8CB5-41C6-8343-DB5D178196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71" y="2871939"/>
            <a:ext cx="3610818" cy="2478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ięciokąt 21">
            <a:extLst>
              <a:ext uri="{FF2B5EF4-FFF2-40B4-BE49-F238E27FC236}">
                <a16:creationId xmlns:a16="http://schemas.microsoft.com/office/drawing/2014/main" id="{1F29F354-8FC7-4A4A-BF6F-9C66B2B076AB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72481EF-940E-4E34-82D3-D02AE527D6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685" y="5552126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496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84AEF4E-AB65-4716-B319-D028F3B76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35" y="605896"/>
            <a:ext cx="3701563" cy="5646208"/>
          </a:xfrm>
        </p:spPr>
        <p:txBody>
          <a:bodyPr anchor="ctr">
            <a:normAutofit/>
          </a:bodyPr>
          <a:lstStyle/>
          <a:p>
            <a:r>
              <a:rPr lang="pl-PL" sz="3300" b="1" dirty="0">
                <a:solidFill>
                  <a:srgbClr val="FFFFFF"/>
                </a:solidFill>
              </a:rPr>
              <a:t>Sesja nr 3 (90 minut)</a:t>
            </a:r>
            <a:br>
              <a:rPr lang="pl-PL" sz="3300" dirty="0">
                <a:solidFill>
                  <a:srgbClr val="FFFFFF"/>
                </a:solidFill>
              </a:rPr>
            </a:br>
            <a:r>
              <a:rPr lang="pl-PL" sz="4000" dirty="0">
                <a:solidFill>
                  <a:srgbClr val="FFFFFF"/>
                </a:solidFill>
              </a:rPr>
              <a:t>USPOŁECZNIENIE PROCESU EDUKACJI</a:t>
            </a:r>
            <a:endParaRPr lang="pl-PL" sz="33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0B2E8E-A406-43AC-BBA9-FED4FEBE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002" y="1212"/>
            <a:ext cx="7336913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 dirty="0"/>
              <a:t>Cele sesji – uczestnik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sz="2200" dirty="0"/>
              <a:t>charakteryzuje metody partycypacji obywatelskiej oraz możliwości ich aplikowania w kształtowaniu lokalnej polityki oświatowej;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sz="2200" dirty="0"/>
              <a:t>konstruuje i  realizuje działania z obszaru partycypacji obywatelskiej </a:t>
            </a:r>
            <a:br>
              <a:rPr lang="pl-PL" sz="2200" dirty="0"/>
            </a:br>
            <a:r>
              <a:rPr lang="pl-PL" sz="2200" dirty="0"/>
              <a:t>w oparciu o wybrane metody;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sz="2200" dirty="0"/>
              <a:t>korzysta z informacji zawartych w Informacji o stanie realizacji zadań oświatowych do budowaniu społeczeństwa obywatelskiego;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200" dirty="0"/>
              <a:t>korzysta z różnorodnych technik  i kanałów komunikacji </a:t>
            </a:r>
            <a:br>
              <a:rPr lang="pl-PL" sz="2200" dirty="0"/>
            </a:br>
            <a:r>
              <a:rPr lang="pl-PL" sz="2200" dirty="0"/>
              <a:t>do sprawnego przepływu informacji.</a:t>
            </a:r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D8546C69-29B2-4772-8C84-FF4B0BC8B577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7EE580C4-55CB-4EDE-9883-929B8493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940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A55011-C71D-4324-A204-13824440A3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0942" y="1283586"/>
            <a:ext cx="11661058" cy="804043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KONCEPCJA CEBULI </a:t>
            </a:r>
            <a:br>
              <a:rPr lang="pl-PL" sz="4400" dirty="0"/>
            </a:br>
            <a:r>
              <a:rPr lang="pl-PL" sz="4400" dirty="0"/>
              <a:t>WSPÓŁPRACY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DEC1EFBB-094A-4F85-8185-5D02F8E71565}"/>
              </a:ext>
            </a:extLst>
          </p:cNvPr>
          <p:cNvGrpSpPr>
            <a:grpSpLocks/>
          </p:cNvGrpSpPr>
          <p:nvPr/>
        </p:nvGrpSpPr>
        <p:grpSpPr bwMode="auto">
          <a:xfrm>
            <a:off x="1638746" y="941391"/>
            <a:ext cx="8262264" cy="4707241"/>
            <a:chOff x="0" y="0"/>
            <a:chExt cx="5889" cy="3499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4B80A35E-2569-4740-B968-2EACA6D46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697" cy="3499"/>
            </a:xfrm>
            <a:prstGeom prst="rect">
              <a:avLst/>
            </a:prstGeom>
            <a:noFill/>
            <a:ln w="9525">
              <a:round/>
              <a:headEnd/>
              <a:tailEnd/>
            </a:ln>
          </p:spPr>
        </p:pic>
        <p:sp>
          <p:nvSpPr>
            <p:cNvPr id="6" name="Text Box 7">
              <a:extLst>
                <a:ext uri="{FF2B5EF4-FFF2-40B4-BE49-F238E27FC236}">
                  <a16:creationId xmlns:a16="http://schemas.microsoft.com/office/drawing/2014/main" id="{7C4C1738-5E7C-4CD5-82A0-51E1A7E577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0"/>
              <a:ext cx="5697" cy="31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sp>
        <p:nvSpPr>
          <p:cNvPr id="7" name="Pięciokąt 21">
            <a:extLst>
              <a:ext uri="{FF2B5EF4-FFF2-40B4-BE49-F238E27FC236}">
                <a16:creationId xmlns:a16="http://schemas.microsoft.com/office/drawing/2014/main" id="{977C6F96-27FC-4075-8C42-EF3DC431693F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69C159E4-0261-47F0-8B85-C5BA7E601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47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C582CE-924F-4028-942B-C88BA26AA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551" y="257507"/>
            <a:ext cx="10775172" cy="4137512"/>
          </a:xfrm>
        </p:spPr>
        <p:txBody>
          <a:bodyPr>
            <a:noAutofit/>
          </a:bodyPr>
          <a:lstStyle/>
          <a:p>
            <a:r>
              <a:rPr lang="pl-PL" sz="5400" b="1" dirty="0"/>
              <a:t>ZAGADNIENIA ZWIĄZANE Z PROCESEM WSPOMAGANIA SZKÓŁ I JEGO WYKORZYSTANIEM DO PODNOSZENIA JAKOŚCI PRACY SZKÓŁ</a:t>
            </a:r>
          </a:p>
        </p:txBody>
      </p:sp>
      <p:sp>
        <p:nvSpPr>
          <p:cNvPr id="15" name="Pięciokąt 21">
            <a:extLst>
              <a:ext uri="{FF2B5EF4-FFF2-40B4-BE49-F238E27FC236}">
                <a16:creationId xmlns:a16="http://schemas.microsoft.com/office/drawing/2014/main" id="{3A94CE33-6420-4C7B-B892-329B1CDFBFF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491DFC8-B269-4A79-9FE5-CE8527327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53665"/>
            <a:ext cx="12192000" cy="150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14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18EB4F94-C296-4358-8E1C-B58FF9646094}"/>
              </a:ext>
            </a:extLst>
          </p:cNvPr>
          <p:cNvSpPr/>
          <p:nvPr/>
        </p:nvSpPr>
        <p:spPr>
          <a:xfrm>
            <a:off x="612549" y="587758"/>
            <a:ext cx="1096690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C00000"/>
                </a:solidFill>
              </a:rPr>
              <a:t>KOMUNIKACJA</a:t>
            </a:r>
            <a:r>
              <a:rPr lang="pl-PL" sz="3200" b="1" dirty="0"/>
              <a:t>-</a:t>
            </a:r>
            <a:r>
              <a:rPr lang="pl-PL" sz="3200" dirty="0"/>
              <a:t> nastawienie na słuchanie drugiej strony oraz jasne komunikowanie swoich potrzeb i wątpliwości.</a:t>
            </a:r>
          </a:p>
          <a:p>
            <a:endParaRPr lang="pl-PL" sz="500" dirty="0"/>
          </a:p>
          <a:p>
            <a:r>
              <a:rPr lang="pl-PL" sz="3200" b="1" dirty="0">
                <a:solidFill>
                  <a:srgbClr val="C00000"/>
                </a:solidFill>
              </a:rPr>
              <a:t>PROAKTYWNOŚĆ-</a:t>
            </a:r>
            <a:r>
              <a:rPr lang="pl-PL" sz="3200" dirty="0"/>
              <a:t> gotowość i wola do działania na rzecz dobra wspólnego oraz branie odpowiedzialności za innych.</a:t>
            </a:r>
          </a:p>
          <a:p>
            <a:endParaRPr lang="pl-PL" sz="500" dirty="0"/>
          </a:p>
          <a:p>
            <a:r>
              <a:rPr lang="pl-PL" sz="3200" b="1" dirty="0">
                <a:solidFill>
                  <a:srgbClr val="C00000"/>
                </a:solidFill>
              </a:rPr>
              <a:t>SIECI SPOŁECZNE-</a:t>
            </a:r>
            <a:r>
              <a:rPr lang="pl-PL" sz="3200" dirty="0">
                <a:solidFill>
                  <a:srgbClr val="C00000"/>
                </a:solidFill>
              </a:rPr>
              <a:t> </a:t>
            </a:r>
            <a:r>
              <a:rPr lang="pl-PL" sz="3200" dirty="0"/>
              <a:t>kontakty i relacje międzyludzkie, znajomości (szczególnie nieformalne).</a:t>
            </a:r>
          </a:p>
          <a:p>
            <a:endParaRPr lang="pl-PL" sz="500" dirty="0"/>
          </a:p>
          <a:p>
            <a:r>
              <a:rPr lang="pl-PL" sz="3200" b="1" dirty="0">
                <a:solidFill>
                  <a:srgbClr val="C00000"/>
                </a:solidFill>
              </a:rPr>
              <a:t>ZAUFANIE</a:t>
            </a:r>
            <a:r>
              <a:rPr lang="pl-PL" sz="3200" b="1" dirty="0"/>
              <a:t>- </a:t>
            </a:r>
            <a:r>
              <a:rPr lang="pl-PL" sz="3200" dirty="0"/>
              <a:t>dawanie przestrzeni innym osobom na realizację ich pomysłów, wiara w to, że mogą być pomocni.</a:t>
            </a:r>
          </a:p>
          <a:p>
            <a:endParaRPr lang="pl-PL" sz="500" dirty="0"/>
          </a:p>
          <a:p>
            <a:r>
              <a:rPr lang="pl-PL" sz="3200" b="1" dirty="0">
                <a:solidFill>
                  <a:srgbClr val="C00000"/>
                </a:solidFill>
              </a:rPr>
              <a:t>WZAJEMNOŚĆ</a:t>
            </a:r>
            <a:r>
              <a:rPr lang="pl-PL" sz="3200" b="1" dirty="0"/>
              <a:t>-</a:t>
            </a:r>
            <a:r>
              <a:rPr lang="pl-PL" sz="3200" dirty="0"/>
              <a:t> inwestycja na przyszłość, a nie wymiana „1 za 1”</a:t>
            </a:r>
          </a:p>
        </p:txBody>
      </p:sp>
      <p:sp>
        <p:nvSpPr>
          <p:cNvPr id="3" name="Pięciokąt 21">
            <a:extLst>
              <a:ext uri="{FF2B5EF4-FFF2-40B4-BE49-F238E27FC236}">
                <a16:creationId xmlns:a16="http://schemas.microsoft.com/office/drawing/2014/main" id="{567B3A62-3BC7-4846-9002-242A84F4FB73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7B701DA-ECFF-4458-A1E9-2D7A9476B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3112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05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6C6339-6380-4278-9483-90E1089D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13" y="286603"/>
            <a:ext cx="10840063" cy="1450757"/>
          </a:xfrm>
        </p:spPr>
        <p:txBody>
          <a:bodyPr>
            <a:noAutofit/>
          </a:bodyPr>
          <a:lstStyle/>
          <a:p>
            <a:r>
              <a:rPr lang="pl-PL" sz="3600"/>
              <a:t>Czego potrzebujemy w naszej gminie, aby ludzie chcieli się włączać w tworzenie planu strategicznego/wspomagania szkół i placówek? 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451B4B-4E3D-45DD-AB70-F92CB3963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244" y="1868989"/>
            <a:ext cx="10058400" cy="4023360"/>
          </a:xfrm>
        </p:spPr>
        <p:txBody>
          <a:bodyPr/>
          <a:lstStyle/>
          <a:p>
            <a:r>
              <a:rPr lang="pl-PL"/>
              <a:t>  </a:t>
            </a:r>
          </a:p>
          <a:p>
            <a:r>
              <a:rPr lang="pl-PL"/>
              <a:t>    </a:t>
            </a:r>
          </a:p>
          <a:p>
            <a:r>
              <a:rPr lang="pl-PL" b="1"/>
              <a:t>     </a:t>
            </a:r>
            <a:r>
              <a:rPr lang="pl-PL"/>
              <a:t> </a:t>
            </a:r>
          </a:p>
          <a:p>
            <a:r>
              <a:rPr lang="pl-PL"/>
              <a:t>    </a:t>
            </a:r>
          </a:p>
          <a:p>
            <a:r>
              <a:rPr lang="pl-PL"/>
              <a:t>  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E81015C-178A-45D0-970E-05F867232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536" y="1551653"/>
            <a:ext cx="2959510" cy="3699388"/>
          </a:xfrm>
          <a:prstGeom prst="rect">
            <a:avLst/>
          </a:prstGeom>
        </p:spPr>
      </p:pic>
      <p:sp>
        <p:nvSpPr>
          <p:cNvPr id="5" name="Pięciokąt 21">
            <a:extLst>
              <a:ext uri="{FF2B5EF4-FFF2-40B4-BE49-F238E27FC236}">
                <a16:creationId xmlns:a16="http://schemas.microsoft.com/office/drawing/2014/main" id="{EA68B241-1FB7-4E9E-B91D-CCCA7B8BD636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B993BE47-226E-4D95-902D-34E24E8A1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05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344DDA4-AB40-4C80-8DC7-23B36DF10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494429" cy="5646208"/>
          </a:xfrm>
        </p:spPr>
        <p:txBody>
          <a:bodyPr anchor="ctr">
            <a:normAutofit/>
          </a:bodyPr>
          <a:lstStyle/>
          <a:p>
            <a:r>
              <a:rPr lang="pl-PL" sz="3300" b="1" dirty="0">
                <a:solidFill>
                  <a:srgbClr val="FFFFFF"/>
                </a:solidFill>
              </a:rPr>
              <a:t>Sesja nr 4 (180 minut)</a:t>
            </a:r>
            <a:br>
              <a:rPr lang="pl-PL" sz="3300" dirty="0">
                <a:solidFill>
                  <a:srgbClr val="FFFFFF"/>
                </a:solidFill>
              </a:rPr>
            </a:br>
            <a:r>
              <a:rPr lang="pl-PL" sz="3600" dirty="0">
                <a:solidFill>
                  <a:srgbClr val="FFFFFF"/>
                </a:solidFill>
              </a:rPr>
              <a:t>DYREKTOR GOSPODARZEM PROCESU WSPOMAGANIA</a:t>
            </a:r>
            <a:endParaRPr lang="pl-PL" sz="33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311860-EA66-49DB-8DE1-36CB9D490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820" y="355174"/>
            <a:ext cx="7169666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800" dirty="0"/>
              <a:t>Cele sesji – uczestnik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200" dirty="0"/>
              <a:t>określa cechy „szkoły dobrze zarządzanej”;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200" dirty="0"/>
              <a:t>definiuje podmiotowość, autonomię szkoły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sz="2200" dirty="0"/>
              <a:t>charakteryzuje kluczową rolę dyrektora </a:t>
            </a:r>
            <a:br>
              <a:rPr lang="pl-PL" sz="2200" dirty="0"/>
            </a:br>
            <a:r>
              <a:rPr lang="pl-PL" sz="2200" dirty="0"/>
              <a:t>w procesowym wspomaganiu;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200" dirty="0"/>
              <a:t>nabywa świadomość na czym polega budowanie jakości pracy szkoły/placówki </a:t>
            </a:r>
            <a:br>
              <a:rPr lang="pl-PL" sz="2200" dirty="0"/>
            </a:br>
            <a:r>
              <a:rPr lang="pl-PL" sz="2200" dirty="0"/>
              <a:t>w kontekście wybranych wymagań państwa;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200" dirty="0"/>
              <a:t>uświadamia sobie odpowiedzialność JST za jakość lokalnej edukacji;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200" dirty="0"/>
              <a:t>analizuje czynniki wzmacniające i utrudniające budowanie jakości pracy szkół/placówek wynikające ze współpracy przedstawicieli JST </a:t>
            </a:r>
            <a:br>
              <a:rPr lang="pl-PL" sz="2200" dirty="0"/>
            </a:br>
            <a:r>
              <a:rPr lang="pl-PL" sz="2200" dirty="0"/>
              <a:t>z dyrektorami.</a:t>
            </a:r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29BD0D20-F6F0-4518-8933-F7F6F7EEAEE5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7FCCED12-496C-4E71-9028-09FDE9C79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5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95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murka 3">
            <a:extLst>
              <a:ext uri="{FF2B5EF4-FFF2-40B4-BE49-F238E27FC236}">
                <a16:creationId xmlns:a16="http://schemas.microsoft.com/office/drawing/2014/main" id="{C1F78EAC-7190-44C5-ACC0-13895EDB98DE}"/>
              </a:ext>
            </a:extLst>
          </p:cNvPr>
          <p:cNvSpPr/>
          <p:nvPr/>
        </p:nvSpPr>
        <p:spPr>
          <a:xfrm>
            <a:off x="3185652" y="1637071"/>
            <a:ext cx="5265174" cy="2816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Cechy szkoły dobrze zarządzanej </a:t>
            </a:r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F4F0AF48-1489-4A94-8A5D-F76567E2B603}"/>
              </a:ext>
            </a:extLst>
          </p:cNvPr>
          <p:cNvCxnSpPr/>
          <p:nvPr/>
        </p:nvCxnSpPr>
        <p:spPr>
          <a:xfrm flipH="1" flipV="1">
            <a:off x="1401097" y="943897"/>
            <a:ext cx="1991032" cy="884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E561697C-A579-4EA2-B41D-07D85C703658}"/>
              </a:ext>
            </a:extLst>
          </p:cNvPr>
          <p:cNvCxnSpPr/>
          <p:nvPr/>
        </p:nvCxnSpPr>
        <p:spPr>
          <a:xfrm flipH="1" flipV="1">
            <a:off x="4350774" y="589935"/>
            <a:ext cx="176981" cy="1047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58137FFD-1877-4F57-B6E8-F06E48872BC2}"/>
              </a:ext>
            </a:extLst>
          </p:cNvPr>
          <p:cNvCxnSpPr/>
          <p:nvPr/>
        </p:nvCxnSpPr>
        <p:spPr>
          <a:xfrm flipV="1">
            <a:off x="8799873" y="1386348"/>
            <a:ext cx="1700979" cy="1165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27D295FE-3477-45F7-95DB-1CF09CB065F6}"/>
              </a:ext>
            </a:extLst>
          </p:cNvPr>
          <p:cNvCxnSpPr/>
          <p:nvPr/>
        </p:nvCxnSpPr>
        <p:spPr>
          <a:xfrm>
            <a:off x="8790039" y="3834581"/>
            <a:ext cx="2241755" cy="1533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A61AE90C-CC06-4BB6-A1DD-5AA9ABC3620B}"/>
              </a:ext>
            </a:extLst>
          </p:cNvPr>
          <p:cNvCxnSpPr/>
          <p:nvPr/>
        </p:nvCxnSpPr>
        <p:spPr>
          <a:xfrm>
            <a:off x="6504039" y="4748981"/>
            <a:ext cx="0" cy="722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E708C860-7A69-4E70-B1AB-AAA986752645}"/>
              </a:ext>
            </a:extLst>
          </p:cNvPr>
          <p:cNvCxnSpPr/>
          <p:nvPr/>
        </p:nvCxnSpPr>
        <p:spPr>
          <a:xfrm flipH="1">
            <a:off x="3524865" y="4454013"/>
            <a:ext cx="604683" cy="619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6F5B2B73-20BD-42DC-AE95-F5489CF3D23A}"/>
              </a:ext>
            </a:extLst>
          </p:cNvPr>
          <p:cNvCxnSpPr>
            <a:cxnSpLocks/>
          </p:cNvCxnSpPr>
          <p:nvPr/>
        </p:nvCxnSpPr>
        <p:spPr>
          <a:xfrm flipH="1">
            <a:off x="691590" y="3277830"/>
            <a:ext cx="2154849" cy="626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199F6836-5DA9-4590-BD81-1EC68EAEA971}"/>
              </a:ext>
            </a:extLst>
          </p:cNvPr>
          <p:cNvCxnSpPr/>
          <p:nvPr/>
        </p:nvCxnSpPr>
        <p:spPr>
          <a:xfrm flipV="1">
            <a:off x="6843252" y="589935"/>
            <a:ext cx="427703" cy="796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ęciokąt 21">
            <a:extLst>
              <a:ext uri="{FF2B5EF4-FFF2-40B4-BE49-F238E27FC236}">
                <a16:creationId xmlns:a16="http://schemas.microsoft.com/office/drawing/2014/main" id="{C9609330-C08B-4A6B-84E2-FB24ADE7767D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835DF528-065B-4CDD-B900-DB5E7B562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7986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28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7A9584-51D5-4442-87EA-90873CA3E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pola sił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C2D6BB-D0AB-4F02-98DD-5EABD875E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                                                                                                            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79B43FA-BFC0-4D18-8DE9-B6A8E04F1A58}"/>
              </a:ext>
            </a:extLst>
          </p:cNvPr>
          <p:cNvSpPr/>
          <p:nvPr/>
        </p:nvSpPr>
        <p:spPr>
          <a:xfrm>
            <a:off x="1533832" y="2005781"/>
            <a:ext cx="4085303" cy="3628103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co ułatwia budowanie relacji pomiędzy JST </a:t>
            </a:r>
            <a:br>
              <a:rPr lang="pl-PL" sz="3600" dirty="0"/>
            </a:br>
            <a:r>
              <a:rPr lang="pl-PL" sz="3600" dirty="0"/>
              <a:t>a dyrektorami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432BCB91-347E-41C9-AC27-50A71D13216D}"/>
              </a:ext>
            </a:extLst>
          </p:cNvPr>
          <p:cNvSpPr/>
          <p:nvPr/>
        </p:nvSpPr>
        <p:spPr>
          <a:xfrm>
            <a:off x="6126480" y="2005780"/>
            <a:ext cx="4085303" cy="3628103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co utrudnia budowanie relacji pomiędzy JST </a:t>
            </a:r>
            <a:br>
              <a:rPr lang="pl-PL" sz="3600" dirty="0"/>
            </a:br>
            <a:r>
              <a:rPr lang="pl-PL" sz="3600" dirty="0"/>
              <a:t>a dyrektorami</a:t>
            </a:r>
          </a:p>
          <a:p>
            <a:pPr algn="ctr"/>
            <a:endParaRPr lang="pl-PL" dirty="0"/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A5A815EB-3618-453E-9526-12FE4188D8D7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FF9ABD2-7AEA-4A66-AC0F-459B23E3C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88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473FF90-98CF-40F4-82E2-2950F43D3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89" y="605896"/>
            <a:ext cx="3745810" cy="5646208"/>
          </a:xfrm>
        </p:spPr>
        <p:txBody>
          <a:bodyPr anchor="ctr">
            <a:normAutofit/>
          </a:bodyPr>
          <a:lstStyle/>
          <a:p>
            <a:r>
              <a:rPr lang="pl-PL" sz="3100" b="1" dirty="0">
                <a:solidFill>
                  <a:srgbClr val="FFFFFF"/>
                </a:solidFill>
              </a:rPr>
              <a:t>Sesja nr 5 (180 minut)</a:t>
            </a:r>
            <a:br>
              <a:rPr lang="pl-PL" sz="3100" dirty="0">
                <a:solidFill>
                  <a:srgbClr val="FFFFFF"/>
                </a:solidFill>
              </a:rPr>
            </a:br>
            <a:r>
              <a:rPr lang="pl-PL" sz="3200" dirty="0">
                <a:solidFill>
                  <a:srgbClr val="FFFFFF"/>
                </a:solidFill>
              </a:rPr>
              <a:t>PLAN STRATEGICZNY </a:t>
            </a:r>
            <a:br>
              <a:rPr lang="pl-PL" sz="3200" dirty="0">
                <a:solidFill>
                  <a:srgbClr val="FFFFFF"/>
                </a:solidFill>
              </a:rPr>
            </a:br>
            <a:r>
              <a:rPr lang="pl-PL" sz="3200" dirty="0">
                <a:solidFill>
                  <a:srgbClr val="FFFFFF"/>
                </a:solidFill>
              </a:rPr>
              <a:t>A PROCES WSPOMAGANIA SZKÓŁ/PLACÓWEK OŚWIATOWYCH</a:t>
            </a:r>
            <a:endParaRPr lang="pl-PL" sz="31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C06631-CDA8-425C-98F1-4D0344D41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5136" y="0"/>
            <a:ext cx="7036931" cy="5646208"/>
          </a:xfrm>
        </p:spPr>
        <p:txBody>
          <a:bodyPr anchor="ctr">
            <a:normAutofit/>
          </a:bodyPr>
          <a:lstStyle/>
          <a:p>
            <a:r>
              <a:rPr lang="pl-PL" sz="2800" dirty="0"/>
              <a:t>Cele sesji – uczestnik</a:t>
            </a:r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pl-PL" sz="2400" dirty="0"/>
              <a:t>charakteryzuje elementy planu wspomagania,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2400" dirty="0"/>
              <a:t>określa rolę samorządu w tworzeniu efektywnego systemu wspomagania szkół,  </a:t>
            </a:r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pl-PL" sz="2400" dirty="0"/>
              <a:t>przewiduje zakres planu strategicznego,</a:t>
            </a:r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pl-PL" sz="2400" dirty="0"/>
              <a:t>dostrzega potrzebę wdrażania planów ukierunkowanych na rozwój szkół </a:t>
            </a:r>
            <a:br>
              <a:rPr lang="pl-PL" sz="2400" dirty="0"/>
            </a:br>
            <a:r>
              <a:rPr lang="pl-PL" sz="2400" dirty="0"/>
              <a:t>w kształtowaniu kompetencji kluczowych uczniów </a:t>
            </a:r>
            <a:br>
              <a:rPr lang="pl-PL" sz="2400" dirty="0"/>
            </a:br>
            <a:r>
              <a:rPr lang="pl-PL" sz="2400" dirty="0"/>
              <a:t>z wykorzystaniem doskonalenia nauczycieli w formie procesowego wspomagania</a:t>
            </a:r>
          </a:p>
          <a:p>
            <a:endParaRPr lang="pl-PL" dirty="0"/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D2870419-C30C-4F49-A491-525CE7792FA3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BA30A80-0FC7-4EBF-8BA9-A087BCA9B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64046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762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4C53B0-E1D8-471A-BEDC-D5CDA433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904" y="634180"/>
            <a:ext cx="10598191" cy="1002891"/>
          </a:xfrm>
        </p:spPr>
        <p:txBody>
          <a:bodyPr>
            <a:noAutofit/>
          </a:bodyPr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mentalna - </a:t>
            </a:r>
            <a:r>
              <a:rPr lang="pl-PL" sz="2800" dirty="0"/>
              <a:t>procesowe wspomaganie szkół/placówek oświatowych </a:t>
            </a:r>
            <a:br>
              <a:rPr lang="pl-PL" sz="2800" dirty="0"/>
            </a:br>
            <a:r>
              <a:rPr lang="pl-PL" sz="2800" dirty="0"/>
              <a:t>w rozwijaniu kompetencji kluczowych uczniów i planowania strategicznego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AA619D-3C38-49D8-92F1-6AD2496FB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58990"/>
            <a:ext cx="10058400" cy="330287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pl-PL" sz="2800" dirty="0"/>
              <a:t>jakie hasła przyporządkowaliście do planowanie strategicznego?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2800" dirty="0"/>
              <a:t>jakie hasła przyporządkowaliście do procesowego wspomagania?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2800" dirty="0"/>
              <a:t>jakie hasła przyporządkowaliście do kompetencji kluczowych?</a:t>
            </a:r>
          </a:p>
          <a:p>
            <a:endParaRPr lang="pl-PL" dirty="0"/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4B6791D9-7441-4710-BE35-4C9990F6C1E8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94E9FC1-5BCC-4B62-AAB6-A2572BA20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893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55310588-0340-47C3-BAD9-292D3252A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251243"/>
            <a:ext cx="3494429" cy="5646208"/>
          </a:xfrm>
        </p:spPr>
        <p:txBody>
          <a:bodyPr anchor="ctr">
            <a:normAutofit/>
          </a:bodyPr>
          <a:lstStyle/>
          <a:p>
            <a:r>
              <a:rPr lang="en-US" sz="2800" b="1" dirty="0" err="1">
                <a:solidFill>
                  <a:srgbClr val="FFFFFF"/>
                </a:solidFill>
              </a:rPr>
              <a:t>Sesja</a:t>
            </a:r>
            <a:r>
              <a:rPr lang="en-US" sz="2800" b="1" dirty="0">
                <a:solidFill>
                  <a:srgbClr val="FFFFFF"/>
                </a:solidFill>
              </a:rPr>
              <a:t> </a:t>
            </a:r>
            <a:r>
              <a:rPr lang="en-US" sz="2800" b="1" dirty="0" err="1">
                <a:solidFill>
                  <a:srgbClr val="FFFFFF"/>
                </a:solidFill>
              </a:rPr>
              <a:t>nr</a:t>
            </a:r>
            <a:r>
              <a:rPr lang="en-US" sz="2800" b="1" dirty="0">
                <a:solidFill>
                  <a:srgbClr val="FFFFFF"/>
                </a:solidFill>
              </a:rPr>
              <a:t> 6 (90 </a:t>
            </a:r>
            <a:r>
              <a:rPr lang="en-US" sz="2800" b="1" dirty="0" err="1">
                <a:solidFill>
                  <a:srgbClr val="FFFFFF"/>
                </a:solidFill>
              </a:rPr>
              <a:t>minut</a:t>
            </a:r>
            <a:r>
              <a:rPr lang="en-US" sz="2800" b="1" dirty="0">
                <a:solidFill>
                  <a:srgbClr val="FFFFFF"/>
                </a:solidFill>
              </a:rPr>
              <a:t>)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POPRAWA FUNKCJONOWANIA </a:t>
            </a:r>
            <a:br>
              <a:rPr lang="pl-PL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I ZWIĘKSZENIE WYKORZYSTANIA SYSTEMU WSPOMAGANIA SZKÓŁ </a:t>
            </a:r>
            <a:br>
              <a:rPr lang="pl-PL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W ZAKRESIE KOMPETENCJI KLUCZOWYCH UCZNIÓW – ZMIANA SYSTEMOWA</a:t>
            </a:r>
            <a:endParaRPr lang="pl-PL" sz="28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448F67-9A2D-467F-8E58-1DB54BFC9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3200" dirty="0"/>
              <a:t>PRZEKAZANIE INFORMACJI DOTYCZĄCYCH REALIZOWANYCH PRZEZ OŚRODEK ROZWOJU EDUKACJI PROJEKTÓW W ZAKRESIE POPRAWY FUNKCJONOWANIA I ZWIĘKSZENIA WYKORZYSTANIA SYSTEMU WSPOMAGANIA SZKÓŁ W ZAKRESIE KOMPETENCJI KLUCZOWYCH</a:t>
            </a:r>
          </a:p>
          <a:p>
            <a:endParaRPr lang="en-US" dirty="0"/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F2511E4B-4B1D-4460-A5A0-1BFB31F66943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892B38F6-EE7B-434C-B591-D642787CC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259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2B9D04F-A84D-414E-A1A6-A372EF3B0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39" y="605896"/>
            <a:ext cx="3819551" cy="5646208"/>
          </a:xfrm>
        </p:spPr>
        <p:txBody>
          <a:bodyPr anchor="ctr">
            <a:normAutofit/>
          </a:bodyPr>
          <a:lstStyle/>
          <a:p>
            <a:r>
              <a:rPr lang="pl-PL" sz="2800" b="1" dirty="0">
                <a:solidFill>
                  <a:srgbClr val="FFFFFF"/>
                </a:solidFill>
              </a:rPr>
              <a:t>Sesja 7 (90 minut)</a:t>
            </a:r>
            <a:br>
              <a:rPr lang="pl-PL" sz="2800" dirty="0">
                <a:solidFill>
                  <a:srgbClr val="FFFFFF"/>
                </a:solidFill>
              </a:rPr>
            </a:br>
            <a:r>
              <a:rPr lang="pl-PL" sz="3600" dirty="0">
                <a:solidFill>
                  <a:srgbClr val="FFFFFF"/>
                </a:solidFill>
              </a:rPr>
              <a:t>PRZYGOTOWANIE ZADANIA WDROŻENIOWEGO</a:t>
            </a:r>
            <a:endParaRPr lang="pl-PL" sz="28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97D437-E8EB-4B9F-B158-E0BB04A5C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5561" y="153171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sz="2800" dirty="0"/>
              <a:t>Cele sesji  - uczestnik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800" dirty="0"/>
              <a:t>formułuje cele spotkania dialogowego.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800" dirty="0"/>
              <a:t>przygotowuje plan scenariusza spotkania dialogowego. 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800" dirty="0"/>
              <a:t>planuje działania związane </a:t>
            </a:r>
            <a:br>
              <a:rPr lang="pl-PL" sz="2800" dirty="0"/>
            </a:br>
            <a:r>
              <a:rPr lang="pl-PL" sz="2800" dirty="0"/>
              <a:t>z organizowaniem i prowadzeniem spotkania dialogowego. 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800" dirty="0"/>
              <a:t>identyfikuje sposób, w jaki zaprezentuje efekty przeprowadzonego spotkania dialogowego</a:t>
            </a:r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CB11F145-6966-4936-8182-DD28925F5E9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7117C704-D553-4F97-B9DC-A0B18E241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31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98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B22DE-235C-4B2A-9530-8917F096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>
            <a:noAutofit/>
          </a:bodyPr>
          <a:lstStyle/>
          <a:p>
            <a:r>
              <a:rPr lang="pl-PL" sz="4400" b="1" dirty="0"/>
              <a:t>PYTANIA DO PRZEDYSKUTOWANIA</a:t>
            </a:r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20F259-9AF9-4CA4-AC1A-E94EA167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627688" cy="4023360"/>
          </a:xfrm>
        </p:spPr>
        <p:txBody>
          <a:bodyPr>
            <a:normAutofit/>
          </a:bodyPr>
          <a:lstStyle/>
          <a:p>
            <a:pPr lvl="0"/>
            <a:r>
              <a:rPr lang="pl-PL" sz="2400" dirty="0"/>
              <a:t>Kto zorganizuje spotkanie?  Kto zostanie zaproszony do udziału w spotkaniu? </a:t>
            </a:r>
          </a:p>
          <a:p>
            <a:pPr lvl="0"/>
            <a:r>
              <a:rPr lang="pl-PL" sz="2400" dirty="0"/>
              <a:t>Gdzie odbędzie się spotkanie?  Kiedy odbędzie się spotkanie?</a:t>
            </a:r>
          </a:p>
          <a:p>
            <a:pPr lvl="0"/>
            <a:r>
              <a:rPr lang="pl-PL" sz="2400" dirty="0"/>
              <a:t>Jak zostanie przeprowadzone? (Kto je rozpocznie? Czego powinno dotyczyć jego wystąpienie? Kto będzie prowadzącym? Jakie formy/metody zostaną wykorzystane? W jaki sposób i kto zbierze oraz opracuje  wnioski ze spotkania? Kto przygotuje rekomendacje do strategii?)</a:t>
            </a:r>
          </a:p>
          <a:p>
            <a:pPr lvl="0"/>
            <a:r>
              <a:rPr lang="pl-PL" sz="2400" dirty="0"/>
              <a:t>Co należy przygotować, aby spotkanie przebiegło dobrze i przyniosła oczekiwane efekty?</a:t>
            </a:r>
          </a:p>
          <a:p>
            <a:endParaRPr lang="pl-PL" dirty="0"/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71012C02-DF07-42AB-AB25-A4F3CDE9B7F0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109B22A-99D6-4DDC-A706-74885C13C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52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DBAEE8-DC10-4255-AA97-A56026B6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CEL OGÓLNY ZJAZDU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F383C7-9E35-49F0-B30A-48C946CA2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20528"/>
            <a:ext cx="10058400" cy="3848565"/>
          </a:xfrm>
        </p:spPr>
        <p:txBody>
          <a:bodyPr>
            <a:normAutofit/>
          </a:bodyPr>
          <a:lstStyle/>
          <a:p>
            <a:pPr algn="ctr"/>
            <a:r>
              <a:rPr lang="pl-PL" sz="4000" dirty="0"/>
              <a:t>Wykorzystywania narzędzia, jakim jest procesowe wspomaganie szkół/placówek </a:t>
            </a:r>
            <a:br>
              <a:rPr lang="pl-PL" sz="4000" dirty="0"/>
            </a:br>
            <a:r>
              <a:rPr lang="pl-PL" sz="4000" dirty="0"/>
              <a:t>do dokonywania zmian w pracy szkół </a:t>
            </a:r>
            <a:br>
              <a:rPr lang="pl-PL" sz="4000" dirty="0"/>
            </a:br>
            <a:r>
              <a:rPr lang="pl-PL" sz="4000" dirty="0"/>
              <a:t>(w kierunku szkół uczących się)</a:t>
            </a:r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058FE328-EA65-4D73-9C30-C70A28BC73A8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9159514-DB18-40DE-952A-77FAC1164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53665"/>
            <a:ext cx="12192000" cy="150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99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F9DA4-B5F6-4116-813A-A1075432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SPOTKANIE DIALOGOWE – WSKAZÓWKI</a:t>
            </a:r>
            <a:br>
              <a:rPr lang="pl-PL" sz="4000" dirty="0"/>
            </a:br>
            <a:r>
              <a:rPr lang="pl-PL" sz="4000" b="1" dirty="0"/>
              <a:t>Przygotowanie  i prowadzenie – etapy: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121569-6D85-48D6-988F-DE9F2422E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10821"/>
          </a:xfrm>
        </p:spPr>
        <p:txBody>
          <a:bodyPr>
            <a:normAutofit/>
          </a:bodyPr>
          <a:lstStyle/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wstępne zaplanowanie spotkania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Szczegółowe zaplanowanie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Przeprowadzenie spotkania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Podsumowanie 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Przygotowanie sprawozdania 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Plany wstępne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Analiza i określenie celów szczegółowych, specyficznych dla naszego spotkania.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Określenie wstępnej wizji spotkania: gdzie, kiedy, kto, co itd.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Kogo zaprosimy na nasze spotkanie?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1800" dirty="0"/>
              <a:t>Czy będzie kawka/herbatka? Inne pytan</a:t>
            </a:r>
            <a:r>
              <a:rPr lang="pl-PL" sz="2400" dirty="0"/>
              <a:t>ia….</a:t>
            </a:r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43E02C72-1F5B-4DC6-80F9-F201B851A35B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ECAC56A-F9A4-4EF9-8E82-1E906330A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698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04F026-DC4F-4343-BFEA-4EBBC803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spotkania dialogowego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8BFC5D-2BAC-4B33-91D7-4541EBAFC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627688" cy="4023360"/>
          </a:xfrm>
        </p:spPr>
        <p:txBody>
          <a:bodyPr>
            <a:normAutofit/>
          </a:bodyPr>
          <a:lstStyle/>
          <a:p>
            <a:pPr marL="354013" indent="-354013">
              <a:buFont typeface="Wingdings" panose="05000000000000000000" pitchFamily="2" charset="2"/>
              <a:buChar char="§"/>
            </a:pPr>
            <a:r>
              <a:rPr lang="pl-PL" altLang="pl-PL" sz="2400" dirty="0"/>
              <a:t>zebranie opinii o roli i miejscu edukacji oraz oczekiwań wobec lokalnych placówek oświatowych wszystkich lokalnych podmiotów, które są lub mogą być zainteresowane efektami działań instytucji oświatowych na danym terenie. </a:t>
            </a:r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pl-PL" altLang="pl-PL" sz="2400" dirty="0"/>
              <a:t>przekazanie najważniejszych informacji nt. roli i miejsca oświaty i edukacji w XXI wieku – roli kompetencji kluczowych i wprowadzania zmian w szkołach poprzez procesowe wspomaganie</a:t>
            </a:r>
          </a:p>
          <a:p>
            <a:pPr marL="354013" indent="-354013">
              <a:buFont typeface="Wingdings" panose="05000000000000000000" pitchFamily="2" charset="2"/>
              <a:buChar char="§"/>
            </a:pPr>
            <a:r>
              <a:rPr lang="pl-PL" altLang="pl-PL" sz="2400" dirty="0"/>
              <a:t>zebranie materiału, który będzie pomocny do opracowania lokalnej strategii rozwoju edukacji oraz tworzenia lokalnej koalicji na rzecz rozwoju oświaty</a:t>
            </a:r>
            <a:endParaRPr lang="pl-PL" sz="2400" dirty="0"/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1CFAFDC9-2798-4A06-A5D6-12909D9D5B00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D6EE2CE-A6D1-473E-A355-28201EEB1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7794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F9DA4-B5F6-4116-813A-A1075432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SPOTKANIE DIALOGOWE – WSKAZÓWKI</a:t>
            </a:r>
            <a:br>
              <a:rPr lang="pl-PL" sz="4000" dirty="0"/>
            </a:br>
            <a:r>
              <a:rPr lang="pl-PL" sz="4000" b="1" dirty="0"/>
              <a:t>Plany konkretne: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121569-6D85-48D6-988F-DE9F2422E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347468" cy="4510821"/>
          </a:xfrm>
        </p:spPr>
        <p:txBody>
          <a:bodyPr>
            <a:normAutofit/>
          </a:bodyPr>
          <a:lstStyle/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Konkretne miejsce, data, godzina.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Jak „ustawiamy salę” – krzesła i stoły?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Kto prowadzi? 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Kto dokumentuje i jak? 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Kto wystąpi -  zabierze głos, zaprezentuje jakiś materiał?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Czy i jaki materiał filmowy pokażemy?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Jakich środków technicznych potrzebujemy?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Zaproszenia – kto opracuje, wydrukuje, dostarczy zaproszonym. A może plakaty? 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Czy szczegółowy program spotkania dialogowego jest opracowany, zapisany, dostarczony zaproszonym?</a:t>
            </a:r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DE974B52-B8E0-4766-ACD5-6C06D9D517D0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</p:spTree>
    <p:extLst>
      <p:ext uri="{BB962C8B-B14F-4D97-AF65-F5344CB8AC3E}">
        <p14:creationId xmlns:p14="http://schemas.microsoft.com/office/powerpoint/2010/main" val="805474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F9DA4-B5F6-4116-813A-A1075432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SPOTKANIE DIALOGOWE – WSKAZÓWKI</a:t>
            </a:r>
            <a:br>
              <a:rPr lang="pl-PL" sz="4000" dirty="0"/>
            </a:br>
            <a:r>
              <a:rPr lang="pl-PL" sz="4000" b="1" dirty="0"/>
              <a:t>Realizacja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121569-6D85-48D6-988F-DE9F2422E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0576"/>
            <a:ext cx="10347468" cy="4510821"/>
          </a:xfrm>
        </p:spPr>
        <p:txBody>
          <a:bodyPr>
            <a:normAutofit/>
          </a:bodyPr>
          <a:lstStyle/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3200" dirty="0"/>
              <a:t>Rozpocznij punktualnie.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3200" dirty="0"/>
              <a:t>Dbaj o dobrą atmosferę – witaj w drzwiach, muzyka lekka </a:t>
            </a:r>
            <a:br>
              <a:rPr lang="pl-PL" sz="3200" dirty="0"/>
            </a:br>
            <a:r>
              <a:rPr lang="pl-PL" sz="3200" dirty="0"/>
              <a:t>na sali przed rozpoczęciem.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3200" dirty="0"/>
              <a:t>Dbaj o trzymanie programu, a równocześnie pozwól ludziom się wypowiadać! </a:t>
            </a:r>
          </a:p>
          <a:p>
            <a:pPr marL="0" lvl="0" indent="0">
              <a:buNone/>
            </a:pPr>
            <a:r>
              <a:rPr lang="pl-PL" sz="3200" dirty="0"/>
              <a:t>                       Najważniejsze, aby cel został osiągnięty.</a:t>
            </a:r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C6E3F803-C57E-4B83-862E-56C5EBE2B1C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E520B59-31CC-4A1A-BB32-68F7A5898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923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F9DA4-B5F6-4116-813A-A1075432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SPOTKANIE DIALOGOWE – WSKAZÓWKI</a:t>
            </a:r>
            <a:br>
              <a:rPr lang="pl-PL" dirty="0"/>
            </a:br>
            <a:r>
              <a:rPr lang="pl-PL" b="1" dirty="0"/>
              <a:t>Zakończenie podsumowanie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121569-6D85-48D6-988F-DE9F2422E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0576"/>
            <a:ext cx="10347468" cy="4510821"/>
          </a:xfrm>
        </p:spPr>
        <p:txBody>
          <a:bodyPr>
            <a:normAutofit/>
          </a:bodyPr>
          <a:lstStyle/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2800" dirty="0"/>
              <a:t>Przypomnij, po co się zebraliście.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2800" dirty="0"/>
              <a:t>Przypomnij jakie były wystąpienia, jakie są wnioski, rekomendacje, pytania, itp.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2800" dirty="0"/>
              <a:t>Podsumuj ogólnie i pozytywnie – podkreśl, jak ważne jest wspólne zastanawianie się nad rolą edukacji i oświaty w naszej gminie. Powiedz, jak wykorzystacie efekty spotkania, co osiągnęliście.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2800" dirty="0"/>
              <a:t>Podziękuj tym, którzy przyszli.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579AA13-DA36-4BF4-83E5-AD00CC949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0354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154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0F9DA4-B5F6-4116-813A-A1075432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814" y="764209"/>
            <a:ext cx="10058400" cy="1450757"/>
          </a:xfrm>
        </p:spPr>
        <p:txBody>
          <a:bodyPr>
            <a:normAutofit/>
          </a:bodyPr>
          <a:lstStyle/>
          <a:p>
            <a:r>
              <a:rPr lang="pl-PL" sz="4000" b="1" dirty="0"/>
              <a:t>SPOTKANIE DIALOGOWE – WSKAZÓWKI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121569-6D85-48D6-988F-DE9F2422E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3046"/>
            <a:ext cx="10347468" cy="4698352"/>
          </a:xfrm>
        </p:spPr>
        <p:txBody>
          <a:bodyPr>
            <a:normAutofit/>
          </a:bodyPr>
          <a:lstStyle/>
          <a:p>
            <a:pPr marL="265113" indent="-265113"/>
            <a:r>
              <a:rPr lang="pl-PL" sz="3200" dirty="0"/>
              <a:t>Przygotowanie prezentacji o spotkaniu dialogowym </a:t>
            </a:r>
            <a:br>
              <a:rPr lang="pl-PL" sz="3200" dirty="0"/>
            </a:br>
            <a:r>
              <a:rPr lang="pl-PL" sz="3200" dirty="0"/>
              <a:t>dla uczestników szkolenia (podczas kolejnego zjazdu) 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Ciekawie i atrakcyjnie przedstawisz nam: gdzie, kiedy, kto, co, jak? Jednym słowem – sucha relacja.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Następnie: wasze emocje, odczucia, sukcesy, co byście zrobili inaczej następnym razem.</a:t>
            </a:r>
          </a:p>
          <a:p>
            <a:pPr marL="265113" lvl="0" indent="-265113">
              <a:buFont typeface="Wingdings" panose="05000000000000000000" pitchFamily="2" charset="2"/>
              <a:buChar char="§"/>
            </a:pPr>
            <a:r>
              <a:rPr lang="pl-PL" dirty="0"/>
              <a:t>Co wynikło ze spotkania  i jak to przekujecie na strategię oświaty</a:t>
            </a:r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4FF90EBA-116B-4843-A888-866EB374AB3C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E13B18A-69C0-4327-849C-3EDD2A6FE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959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874FE974-FC2B-4DF3-AC24-57EB8161E677}"/>
              </a:ext>
            </a:extLst>
          </p:cNvPr>
          <p:cNvSpPr/>
          <p:nvPr/>
        </p:nvSpPr>
        <p:spPr>
          <a:xfrm>
            <a:off x="634181" y="674400"/>
            <a:ext cx="11238271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altLang="pl-PL" sz="2400" dirty="0"/>
              <a:t>Prezentacja przeprowadzonej debaty odbędzie się podczas następnych zajęć. </a:t>
            </a:r>
          </a:p>
          <a:p>
            <a:pPr>
              <a:defRPr/>
            </a:pPr>
            <a:r>
              <a:rPr lang="pl-PL" altLang="pl-PL" sz="2400" dirty="0"/>
              <a:t>Każdy zespół przez ok. 10 min. zaprezentuje wyniki swojej pracy </a:t>
            </a:r>
            <a:br>
              <a:rPr lang="pl-PL" altLang="pl-PL" sz="2400" dirty="0"/>
            </a:br>
            <a:r>
              <a:rPr lang="pl-PL" altLang="pl-PL" sz="2400" dirty="0"/>
              <a:t>z uwzględnieniem następujących elementów: 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kto w niej uczestniczył, 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gdzie i kiedy się odbyła, 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cel debaty, 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kto wygłosił wystąpienie wprowadzające, 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jak przebiegała debata, 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co grupa uznaje za najlepsze, co można by zmienić następnym razem, 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jakie wnioski zostały wypracowane i przyjęte. </a:t>
            </a:r>
          </a:p>
          <a:p>
            <a:pPr lvl="1">
              <a:defRPr/>
            </a:pPr>
            <a:endParaRPr lang="pl-PL" altLang="pl-PL" sz="2800" dirty="0"/>
          </a:p>
          <a:p>
            <a:pPr lvl="1">
              <a:defRPr/>
            </a:pPr>
            <a:r>
              <a:rPr lang="pl-PL" altLang="pl-PL" sz="2400" dirty="0"/>
              <a:t>Każdy zespół przygotuje dokumentację fotograficzną lub filmową, która zostanie pokazana podczas prezentacji. </a:t>
            </a:r>
          </a:p>
        </p:txBody>
      </p:sp>
      <p:sp>
        <p:nvSpPr>
          <p:cNvPr id="3" name="Pięciokąt 21">
            <a:extLst>
              <a:ext uri="{FF2B5EF4-FFF2-40B4-BE49-F238E27FC236}">
                <a16:creationId xmlns:a16="http://schemas.microsoft.com/office/drawing/2014/main" id="{B957B782-9E87-4F53-9BEC-18839FAE614C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8F25F17-73EC-42F9-A860-477CB58A7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88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2B9D04F-A84D-414E-A1A6-A372EF3B0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729" y="605896"/>
            <a:ext cx="3519651" cy="5646208"/>
          </a:xfrm>
        </p:spPr>
        <p:txBody>
          <a:bodyPr anchor="ctr">
            <a:normAutofit/>
          </a:bodyPr>
          <a:lstStyle/>
          <a:p>
            <a:r>
              <a:rPr lang="pl-PL" sz="3100" b="1" dirty="0">
                <a:solidFill>
                  <a:srgbClr val="FFFFFF"/>
                </a:solidFill>
              </a:rPr>
              <a:t>Sesja 8 (135  minut)</a:t>
            </a:r>
            <a:br>
              <a:rPr lang="pl-PL" sz="3100" dirty="0">
                <a:solidFill>
                  <a:srgbClr val="FFFFFF"/>
                </a:solidFill>
              </a:rPr>
            </a:br>
            <a:r>
              <a:rPr lang="pl-PL" sz="3600" dirty="0">
                <a:solidFill>
                  <a:srgbClr val="FFFFFF"/>
                </a:solidFill>
              </a:rPr>
              <a:t>BUDOWANIE GMINNYCH SIECI WSPÓŁPRACY, JAKO ELEMENTU WSPOMAGANIA SZKÓŁ/PLACÓWEK</a:t>
            </a:r>
            <a:endParaRPr lang="pl-PL" sz="31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97D437-E8EB-4B9F-B158-E0BB04A5C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548" y="251243"/>
            <a:ext cx="7258255" cy="564620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Cele sesji  - uczestnik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400" dirty="0"/>
              <a:t>identyfikuje zasady tworzenia sieci współpracy </a:t>
            </a:r>
            <a:br>
              <a:rPr lang="pl-PL" sz="2400" dirty="0"/>
            </a:br>
            <a:r>
              <a:rPr lang="pl-PL" sz="2400" dirty="0"/>
              <a:t>i samokształcenia,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400" dirty="0"/>
              <a:t>podaje przykłady funkcjonujących sieci współpracy i samokształcenia, </a:t>
            </a:r>
            <a:br>
              <a:rPr lang="pl-PL" sz="2400" dirty="0"/>
            </a:br>
            <a:r>
              <a:rPr lang="pl-PL" sz="2400" dirty="0"/>
              <a:t>np. dyrektorów, nauczycieli, przedstawicieli samorządów, 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400" dirty="0"/>
              <a:t>charakteryzuje rolę i zadania koordynatora sieci,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400" dirty="0"/>
              <a:t>określa kryteria sukcesu w pracy sieci,</a:t>
            </a:r>
          </a:p>
          <a:p>
            <a:pPr marL="265113" indent="-265113">
              <a:buFont typeface="Wingdings" panose="05000000000000000000" pitchFamily="2" charset="2"/>
              <a:buChar char="§"/>
            </a:pPr>
            <a:r>
              <a:rPr lang="pl-PL" sz="2400" dirty="0"/>
              <a:t>planuje rozwiązania dotyczące tworzenia sieci współpracy i samokształcenia samorządowców w swojej gminie</a:t>
            </a:r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63DC492F-4612-46B2-9ED2-91BB22553AB3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7D5AE194-CE28-47E1-97D9-6F1DE8DF8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5" y="5543270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3545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D3A2A6D-F069-4043-B851-5D9E30A6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502657"/>
            <a:ext cx="3494429" cy="5646208"/>
          </a:xfrm>
        </p:spPr>
        <p:txBody>
          <a:bodyPr anchor="ctr">
            <a:normAutofit/>
          </a:bodyPr>
          <a:lstStyle/>
          <a:p>
            <a:r>
              <a:rPr lang="pl-PL" sz="3600" b="1" dirty="0">
                <a:solidFill>
                  <a:srgbClr val="FFFFFF"/>
                </a:solidFill>
              </a:rPr>
              <a:t>Sesja 9 (45 minut)</a:t>
            </a:r>
            <a:br>
              <a:rPr lang="pl-PL" sz="3600" dirty="0">
                <a:solidFill>
                  <a:srgbClr val="FFFFFF"/>
                </a:solidFill>
              </a:rPr>
            </a:br>
            <a:r>
              <a:rPr lang="pl-PL" sz="3600" dirty="0">
                <a:solidFill>
                  <a:srgbClr val="FFFFFF"/>
                </a:solidFill>
              </a:rPr>
              <a:t>PLATFORMA, JAKO NARZĘDZIE DO REALIZACJI SIECI WSPÓŁPRACY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750F69-C70A-49B3-8BC9-C98F2FE64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pl-PL" sz="3200" dirty="0"/>
              <a:t>Cele sesji  - uczestnik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3200" dirty="0"/>
              <a:t>zna zasady funkcjonowania sieci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3200" dirty="0"/>
              <a:t>wskazuje na rolę koordynatora sieci oraz zakres działań uczestników</a:t>
            </a:r>
          </a:p>
          <a:p>
            <a:pPr marL="354013" lvl="0" indent="-354013">
              <a:buFont typeface="Wingdings" panose="05000000000000000000" pitchFamily="2" charset="2"/>
              <a:buChar char="§"/>
            </a:pPr>
            <a:r>
              <a:rPr lang="pl-PL" sz="3200" dirty="0"/>
              <a:t>dostrzega korzyści </a:t>
            </a:r>
            <a:r>
              <a:rPr lang="pl-PL" sz="3200"/>
              <a:t>wynikające </a:t>
            </a:r>
            <a:br>
              <a:rPr lang="pl-PL" sz="3200"/>
            </a:br>
            <a:r>
              <a:rPr lang="pl-PL" sz="3200"/>
              <a:t>z </a:t>
            </a:r>
            <a:r>
              <a:rPr lang="pl-PL" sz="3200" dirty="0"/>
              <a:t>uczestnictwa w sieci</a:t>
            </a:r>
          </a:p>
          <a:p>
            <a:endParaRPr lang="pl-PL" dirty="0"/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4D674DF0-D6B7-4C9D-A6BB-ACE4DAD5D145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F559AE23-BA99-40A9-A00A-A8C739B84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6" y="5543741"/>
            <a:ext cx="12197685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11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19C49EB-C69E-409D-899D-1E41AD15B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38436"/>
              </p:ext>
            </p:extLst>
          </p:nvPr>
        </p:nvGraphicFramePr>
        <p:xfrm>
          <a:off x="463518" y="696603"/>
          <a:ext cx="11054972" cy="4697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813">
                  <a:extLst>
                    <a:ext uri="{9D8B030D-6E8A-4147-A177-3AD203B41FA5}">
                      <a16:colId xmlns:a16="http://schemas.microsoft.com/office/drawing/2014/main" val="4233502704"/>
                    </a:ext>
                  </a:extLst>
                </a:gridCol>
                <a:gridCol w="7499151">
                  <a:extLst>
                    <a:ext uri="{9D8B030D-6E8A-4147-A177-3AD203B41FA5}">
                      <a16:colId xmlns:a16="http://schemas.microsoft.com/office/drawing/2014/main" val="69765007"/>
                    </a:ext>
                  </a:extLst>
                </a:gridCol>
                <a:gridCol w="1612590">
                  <a:extLst>
                    <a:ext uri="{9D8B030D-6E8A-4147-A177-3AD203B41FA5}">
                      <a16:colId xmlns:a16="http://schemas.microsoft.com/office/drawing/2014/main" val="3689598440"/>
                    </a:ext>
                  </a:extLst>
                </a:gridCol>
                <a:gridCol w="1496418">
                  <a:extLst>
                    <a:ext uri="{9D8B030D-6E8A-4147-A177-3AD203B41FA5}">
                      <a16:colId xmlns:a16="http://schemas.microsoft.com/office/drawing/2014/main" val="4048645565"/>
                    </a:ext>
                  </a:extLst>
                </a:gridCol>
              </a:tblGrid>
              <a:tr h="274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 dirty="0">
                          <a:effectLst/>
                        </a:rPr>
                        <a:t>Lp.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 dirty="0">
                          <a:effectLst/>
                        </a:rPr>
                        <a:t>Tematyka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 dirty="0">
                          <a:effectLst/>
                        </a:rPr>
                        <a:t>Forma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400" dirty="0">
                          <a:effectLst/>
                        </a:rPr>
                        <a:t>Czas trwania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1991004"/>
                  </a:ext>
                </a:extLst>
              </a:tr>
              <a:tr h="710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800" dirty="0">
                          <a:effectLst/>
                        </a:rPr>
                        <a:t>1.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Omówienie zadania wdrożeniowego.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warsztaty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90 minut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6599795"/>
                  </a:ext>
                </a:extLst>
              </a:tr>
              <a:tr h="710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800" dirty="0">
                          <a:effectLst/>
                        </a:rPr>
                        <a:t>2.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Zarządzanie zmianą – umiejętność rozpoznawania reakcji na zmianę.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warsztaty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45 minut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4650195"/>
                  </a:ext>
                </a:extLst>
              </a:tr>
              <a:tr h="2163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800" dirty="0">
                          <a:effectLst/>
                        </a:rPr>
                        <a:t>3.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Uspołecznienie procesu edukacji.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Część I. Wprowadzenie.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Część II. Sposoby włączania (partycypacji) przedstawicieli środowiska lokalnego w diagnozowanie, planowanie, monitorowanie i ewaluację planu strategicznego.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Część III. Przykłady partycypacji. 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warsztaty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br>
                        <a:rPr lang="pl-PL" sz="2400" dirty="0">
                          <a:effectLst/>
                        </a:rPr>
                      </a:b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90 minut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979922"/>
                  </a:ext>
                </a:extLst>
              </a:tr>
              <a:tr h="561639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RAZEM                                                                                                5 godzin dydaktycznych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3620143"/>
                  </a:ext>
                </a:extLst>
              </a:tr>
            </a:tbl>
          </a:graphicData>
        </a:graphic>
      </p:graphicFrame>
      <p:sp>
        <p:nvSpPr>
          <p:cNvPr id="3" name="Pięciokąt 21">
            <a:extLst>
              <a:ext uri="{FF2B5EF4-FFF2-40B4-BE49-F238E27FC236}">
                <a16:creationId xmlns:a16="http://schemas.microsoft.com/office/drawing/2014/main" id="{9A373058-F5A7-4FFF-9CA3-9C23208C134F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F07031A-E809-4542-BA3D-E9107C5D7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53665"/>
            <a:ext cx="12192000" cy="150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8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FCD890F-E64D-43BD-A235-A0C0C0EB0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419326"/>
              </p:ext>
            </p:extLst>
          </p:nvPr>
        </p:nvGraphicFramePr>
        <p:xfrm>
          <a:off x="528484" y="634182"/>
          <a:ext cx="11135032" cy="4775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215">
                  <a:extLst>
                    <a:ext uri="{9D8B030D-6E8A-4147-A177-3AD203B41FA5}">
                      <a16:colId xmlns:a16="http://schemas.microsoft.com/office/drawing/2014/main" val="4187984399"/>
                    </a:ext>
                  </a:extLst>
                </a:gridCol>
                <a:gridCol w="7552143">
                  <a:extLst>
                    <a:ext uri="{9D8B030D-6E8A-4147-A177-3AD203B41FA5}">
                      <a16:colId xmlns:a16="http://schemas.microsoft.com/office/drawing/2014/main" val="1939615392"/>
                    </a:ext>
                  </a:extLst>
                </a:gridCol>
                <a:gridCol w="1624865">
                  <a:extLst>
                    <a:ext uri="{9D8B030D-6E8A-4147-A177-3AD203B41FA5}">
                      <a16:colId xmlns:a16="http://schemas.microsoft.com/office/drawing/2014/main" val="1922321205"/>
                    </a:ext>
                  </a:extLst>
                </a:gridCol>
                <a:gridCol w="1507809">
                  <a:extLst>
                    <a:ext uri="{9D8B030D-6E8A-4147-A177-3AD203B41FA5}">
                      <a16:colId xmlns:a16="http://schemas.microsoft.com/office/drawing/2014/main" val="2786202848"/>
                    </a:ext>
                  </a:extLst>
                </a:gridCol>
              </a:tblGrid>
              <a:tr h="411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000" dirty="0">
                          <a:effectLst/>
                        </a:rPr>
                        <a:t>Lp.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000">
                          <a:effectLst/>
                        </a:rPr>
                        <a:t>Tematyka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000">
                          <a:effectLst/>
                        </a:rPr>
                        <a:t>Forma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000" dirty="0">
                          <a:effectLst/>
                        </a:rPr>
                        <a:t>Czas trwania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708998"/>
                  </a:ext>
                </a:extLst>
              </a:tr>
              <a:tr h="1091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1.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Dyrektor gospodarzem procesu wspomagania.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warsztaty </a:t>
                      </a:r>
                      <a:br>
                        <a:rPr lang="pl-PL" sz="2400">
                          <a:effectLst/>
                        </a:rPr>
                      </a:b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2x 90 minut</a:t>
                      </a:r>
                    </a:p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7646818"/>
                  </a:ext>
                </a:extLst>
              </a:tr>
              <a:tr h="1091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2.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Plan strategiczny a proces wspomagania szkół/placówek oświatowych.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warsztaty </a:t>
                      </a:r>
                      <a:br>
                        <a:rPr lang="pl-PL" sz="2400" dirty="0">
                          <a:effectLst/>
                        </a:rPr>
                      </a:b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2x 90 minut</a:t>
                      </a:r>
                    </a:p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68156"/>
                  </a:ext>
                </a:extLst>
              </a:tr>
              <a:tr h="1091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3.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Poprawa funkcjonowania i zwiększenie wykorzystania systemu wspomagania szkół w zakresie kompetencji kluczowych uczniów – zmiana systemowa.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wykład</a:t>
                      </a:r>
                      <a:br>
                        <a:rPr lang="pl-PL" sz="2400" dirty="0">
                          <a:effectLst/>
                        </a:rPr>
                      </a:b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 90 minut</a:t>
                      </a:r>
                    </a:p>
                    <a:p>
                      <a:pPr marL="274320" indent="-26987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7833491"/>
                  </a:ext>
                </a:extLst>
              </a:tr>
              <a:tr h="841872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RAZEM                                                                                               10 godzin dydaktycznych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38553323"/>
                  </a:ext>
                </a:extLst>
              </a:tr>
            </a:tbl>
          </a:graphicData>
        </a:graphic>
      </p:graphicFrame>
      <p:sp>
        <p:nvSpPr>
          <p:cNvPr id="3" name="Pięciokąt 21">
            <a:extLst>
              <a:ext uri="{FF2B5EF4-FFF2-40B4-BE49-F238E27FC236}">
                <a16:creationId xmlns:a16="http://schemas.microsoft.com/office/drawing/2014/main" id="{0F4587F0-CBF9-4594-BF03-8E4FD697E079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7B1CBF6-6D3A-4B5F-8448-E4E903317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5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71889C2-8B1F-473C-A093-97A7DDE6B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25408"/>
              </p:ext>
            </p:extLst>
          </p:nvPr>
        </p:nvGraphicFramePr>
        <p:xfrm>
          <a:off x="811161" y="663677"/>
          <a:ext cx="10869562" cy="4839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480">
                  <a:extLst>
                    <a:ext uri="{9D8B030D-6E8A-4147-A177-3AD203B41FA5}">
                      <a16:colId xmlns:a16="http://schemas.microsoft.com/office/drawing/2014/main" val="1606424641"/>
                    </a:ext>
                  </a:extLst>
                </a:gridCol>
                <a:gridCol w="7372094">
                  <a:extLst>
                    <a:ext uri="{9D8B030D-6E8A-4147-A177-3AD203B41FA5}">
                      <a16:colId xmlns:a16="http://schemas.microsoft.com/office/drawing/2014/main" val="4281870316"/>
                    </a:ext>
                  </a:extLst>
                </a:gridCol>
                <a:gridCol w="1586127">
                  <a:extLst>
                    <a:ext uri="{9D8B030D-6E8A-4147-A177-3AD203B41FA5}">
                      <a16:colId xmlns:a16="http://schemas.microsoft.com/office/drawing/2014/main" val="3365189189"/>
                    </a:ext>
                  </a:extLst>
                </a:gridCol>
                <a:gridCol w="1471861">
                  <a:extLst>
                    <a:ext uri="{9D8B030D-6E8A-4147-A177-3AD203B41FA5}">
                      <a16:colId xmlns:a16="http://schemas.microsoft.com/office/drawing/2014/main" val="2767297173"/>
                    </a:ext>
                  </a:extLst>
                </a:gridCol>
              </a:tblGrid>
              <a:tr h="353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600" dirty="0">
                          <a:effectLst/>
                        </a:rPr>
                        <a:t>Lp.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600" dirty="0">
                          <a:effectLst/>
                        </a:rPr>
                        <a:t>Tematyka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600" dirty="0">
                          <a:effectLst/>
                        </a:rPr>
                        <a:t>Forma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600" dirty="0">
                          <a:effectLst/>
                        </a:rPr>
                        <a:t>Czas trwania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653053"/>
                  </a:ext>
                </a:extLst>
              </a:tr>
              <a:tr h="729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000" dirty="0">
                          <a:effectLst/>
                        </a:rPr>
                        <a:t>1.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Przygotowanie zadania wdrożeniowego.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warsztaty </a:t>
                      </a:r>
                      <a:br>
                        <a:rPr lang="pl-PL" sz="2400">
                          <a:effectLst/>
                        </a:rPr>
                      </a:b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90 minut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4714412"/>
                  </a:ext>
                </a:extLst>
              </a:tr>
              <a:tr h="21474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000" dirty="0">
                          <a:effectLst/>
                        </a:rPr>
                        <a:t>2.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Budowanie gminnych sieci współpracy, jako elementu wspomagania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szkół/placówek.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Część I. Wprowadzenie.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Część II. Przykłady funkcjonowania sieci.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Część III. Sieci dla samorządowców. 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warsztaty </a:t>
                      </a:r>
                      <a:br>
                        <a:rPr lang="pl-PL" sz="2400">
                          <a:effectLst/>
                        </a:rPr>
                      </a:b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135 minut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766796"/>
                  </a:ext>
                </a:extLst>
              </a:tr>
              <a:tr h="729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000" dirty="0">
                          <a:effectLst/>
                        </a:rPr>
                        <a:t>3.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Platforma, jako narzędzie do realizacji sieci współpracy. 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warsztaty </a:t>
                      </a:r>
                      <a:br>
                        <a:rPr lang="pl-PL" sz="2400" dirty="0">
                          <a:effectLst/>
                        </a:rPr>
                      </a:b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45 minut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>
                          <a:effectLst/>
                        </a:rPr>
                        <a:t> 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3023122"/>
                  </a:ext>
                </a:extLst>
              </a:tr>
              <a:tr h="700744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pl-PL" sz="2400" dirty="0">
                          <a:effectLst/>
                        </a:rPr>
                        <a:t>RAZEM                                                                                            6 godzin dydaktycznych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214697"/>
                  </a:ext>
                </a:extLst>
              </a:tr>
            </a:tbl>
          </a:graphicData>
        </a:graphic>
      </p:graphicFrame>
      <p:sp>
        <p:nvSpPr>
          <p:cNvPr id="3" name="Pięciokąt 21">
            <a:extLst>
              <a:ext uri="{FF2B5EF4-FFF2-40B4-BE49-F238E27FC236}">
                <a16:creationId xmlns:a16="http://schemas.microsoft.com/office/drawing/2014/main" id="{19BD845A-5C16-4BD1-B0B2-CE9BD1F32497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8BADC3D-0F1A-4324-91BE-D795E2AD6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9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C869A45-20F4-43B8-B3CE-58EAD62D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77" y="605896"/>
            <a:ext cx="3780321" cy="5646208"/>
          </a:xfrm>
        </p:spPr>
        <p:txBody>
          <a:bodyPr anchor="ctr">
            <a:normAutofit/>
          </a:bodyPr>
          <a:lstStyle/>
          <a:p>
            <a:r>
              <a:rPr lang="pl-PL" sz="2800" b="1" dirty="0">
                <a:solidFill>
                  <a:srgbClr val="FFFFFF"/>
                </a:solidFill>
              </a:rPr>
              <a:t>Sesja nr 1 </a:t>
            </a:r>
            <a:r>
              <a:rPr lang="pl-PL" sz="2800" dirty="0">
                <a:solidFill>
                  <a:srgbClr val="FFFFFF"/>
                </a:solidFill>
              </a:rPr>
              <a:t>(</a:t>
            </a:r>
            <a:r>
              <a:rPr lang="pl-PL" sz="2800" b="1" dirty="0">
                <a:solidFill>
                  <a:srgbClr val="FFFFFF"/>
                </a:solidFill>
              </a:rPr>
              <a:t>90 minut</a:t>
            </a:r>
            <a:r>
              <a:rPr lang="pl-PL" sz="2800" dirty="0">
                <a:solidFill>
                  <a:srgbClr val="FFFFFF"/>
                </a:solidFill>
              </a:rPr>
              <a:t>)</a:t>
            </a:r>
            <a:br>
              <a:rPr lang="pl-PL" sz="2800" dirty="0">
                <a:solidFill>
                  <a:srgbClr val="FFFFFF"/>
                </a:solidFill>
              </a:rPr>
            </a:br>
            <a:r>
              <a:rPr lang="pl-PL" sz="3200" b="1" dirty="0">
                <a:solidFill>
                  <a:srgbClr val="FFFFFF"/>
                </a:solidFill>
              </a:rPr>
              <a:t>OMÓWIENIE ZADANIA WDROŻENIOWEGO</a:t>
            </a:r>
            <a:br>
              <a:rPr lang="pl-PL" sz="2800" dirty="0">
                <a:solidFill>
                  <a:srgbClr val="FFFFFF"/>
                </a:solidFill>
              </a:rPr>
            </a:br>
            <a:endParaRPr lang="pl-PL" sz="28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821E66-C2D9-4C2D-807F-5ED052F9D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7100939" cy="5646208"/>
          </a:xfrm>
        </p:spPr>
        <p:txBody>
          <a:bodyPr anchor="ctr">
            <a:normAutofit/>
          </a:bodyPr>
          <a:lstStyle/>
          <a:p>
            <a:r>
              <a:rPr lang="pl-PL" sz="3200" dirty="0"/>
              <a:t>Cele sesji - uczestnik:</a:t>
            </a:r>
          </a:p>
          <a:p>
            <a:pPr marL="442913" lvl="0" indent="-266700">
              <a:buFont typeface="Wingdings" panose="05000000000000000000" pitchFamily="2" charset="2"/>
              <a:buChar char="§"/>
            </a:pPr>
            <a:r>
              <a:rPr lang="pl-PL" sz="3200" dirty="0"/>
              <a:t>raportuje efekty wykonanego zadania wdrożeniowego,</a:t>
            </a:r>
          </a:p>
          <a:p>
            <a:pPr marL="442913" lvl="0" indent="-266700">
              <a:buFont typeface="Wingdings" panose="05000000000000000000" pitchFamily="2" charset="2"/>
              <a:buChar char="§"/>
            </a:pPr>
            <a:r>
              <a:rPr lang="pl-PL" sz="3200" dirty="0"/>
              <a:t>odnosząc się do doświadczeń  innych uczestników podejmuje refleksje  </a:t>
            </a:r>
            <a:br>
              <a:rPr lang="pl-PL" sz="3200" dirty="0"/>
            </a:br>
            <a:r>
              <a:rPr lang="pl-PL" sz="3200" dirty="0"/>
              <a:t>dotyczącą własnych doświadczeń </a:t>
            </a:r>
          </a:p>
          <a:p>
            <a:pPr marL="442913" lvl="0" indent="-266700">
              <a:buFont typeface="Wingdings" panose="05000000000000000000" pitchFamily="2" charset="2"/>
              <a:buChar char="§"/>
            </a:pPr>
            <a:r>
              <a:rPr lang="pl-PL" sz="3200" dirty="0"/>
              <a:t>planuje, które działania uważa </a:t>
            </a:r>
            <a:br>
              <a:rPr lang="pl-PL" sz="3200" dirty="0"/>
            </a:br>
            <a:r>
              <a:rPr lang="pl-PL" sz="3200" dirty="0"/>
              <a:t>za zasadne do wdrożenia w swojej gminie</a:t>
            </a:r>
          </a:p>
          <a:p>
            <a:endParaRPr lang="pl-PL" dirty="0"/>
          </a:p>
        </p:txBody>
      </p:sp>
      <p:sp>
        <p:nvSpPr>
          <p:cNvPr id="7" name="Pięciokąt 21">
            <a:extLst>
              <a:ext uri="{FF2B5EF4-FFF2-40B4-BE49-F238E27FC236}">
                <a16:creationId xmlns:a16="http://schemas.microsoft.com/office/drawing/2014/main" id="{D66466F0-0B17-44DE-A6E9-E76DB91F3905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5908EBE-31F5-4CD8-937D-207E71186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5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90A057-62F9-4E16-8C9D-D0FC874CB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1474"/>
          </a:xfrm>
        </p:spPr>
        <p:txBody>
          <a:bodyPr>
            <a:normAutofit/>
          </a:bodyPr>
          <a:lstStyle/>
          <a:p>
            <a:r>
              <a:rPr lang="pl-PL" sz="4400" b="1" dirty="0"/>
              <a:t>ZADANIE WDROŻENIOWE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E4A567-36C5-4D57-8334-74A1EECAA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187" y="1845734"/>
            <a:ext cx="11400503" cy="4437079"/>
          </a:xfrm>
        </p:spPr>
        <p:txBody>
          <a:bodyPr/>
          <a:lstStyle/>
          <a:p>
            <a:r>
              <a:rPr lang="pl-PL" sz="3200" b="1" u="sng" dirty="0"/>
              <a:t>wariant 1</a:t>
            </a:r>
            <a:r>
              <a:rPr lang="pl-PL" sz="3200" b="1" dirty="0"/>
              <a:t> </a:t>
            </a:r>
          </a:p>
          <a:p>
            <a:r>
              <a:rPr lang="pl-PL" sz="3200" dirty="0"/>
              <a:t>Diagnoza lokalnych zasobów, które mogą zostać wykorzystane </a:t>
            </a:r>
            <a:br>
              <a:rPr lang="pl-PL" sz="3200" dirty="0"/>
            </a:br>
            <a:r>
              <a:rPr lang="pl-PL" sz="3200" dirty="0"/>
              <a:t>w procesowym wspomaganiu szkół/placówek w gminie – zadanie uczestników polegać miało na zebraniu danych w formie elektronicznej, a następnie ich agregacja w sposób umożliwiający analizę i interpretację oraz wyciągniecie wniosków (tabela, wykres itp.) - przygotowanie prezentacji zebranych informacji w dowolnej formie (plakat, prezentacja multimedialna, inne).</a:t>
            </a:r>
          </a:p>
          <a:p>
            <a:endParaRPr lang="pl-PL" sz="1200" dirty="0"/>
          </a:p>
          <a:p>
            <a:endParaRPr lang="pl-PL" dirty="0"/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0F687704-910C-4658-96CF-20E5DE1C32E8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457E564-0484-4E15-924B-4C580373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3741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06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90A057-62F9-4E16-8C9D-D0FC874CB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1474"/>
          </a:xfrm>
        </p:spPr>
        <p:txBody>
          <a:bodyPr>
            <a:normAutofit/>
          </a:bodyPr>
          <a:lstStyle/>
          <a:p>
            <a:r>
              <a:rPr lang="pl-PL" sz="4400" b="1" dirty="0"/>
              <a:t>ZADANIE WDROŻENIOWE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E4A567-36C5-4D57-8334-74A1EECAA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187" y="1845734"/>
            <a:ext cx="11400503" cy="4437079"/>
          </a:xfrm>
        </p:spPr>
        <p:txBody>
          <a:bodyPr/>
          <a:lstStyle/>
          <a:p>
            <a:pPr marL="0" indent="0">
              <a:buNone/>
            </a:pPr>
            <a:r>
              <a:rPr lang="pl-PL" sz="2400" b="1" u="sng" dirty="0"/>
              <a:t>wariant 2</a:t>
            </a:r>
            <a:r>
              <a:rPr lang="pl-PL" sz="2400" b="1" dirty="0"/>
              <a:t> </a:t>
            </a:r>
          </a:p>
          <a:p>
            <a:pPr marL="0" indent="0">
              <a:buNone/>
            </a:pPr>
            <a:r>
              <a:rPr lang="pl-PL" sz="2800" dirty="0"/>
              <a:t>Diagnoza lokalnych zasobów, które mogą zostać wykorzystane przy opracowywaniu planu strategicznego gminy - zadanie uczestników polegało </a:t>
            </a:r>
            <a:br>
              <a:rPr lang="pl-PL" sz="2800" dirty="0"/>
            </a:br>
            <a:r>
              <a:rPr lang="pl-PL" sz="2800" dirty="0"/>
              <a:t>na wyborze danych w formie elektronicznej, które będą potrzebne do wyliczenia wskaźników. Kolejnym krokiem było dokonanie wyliczeń wskaźników, ich analiza, interpretacja </a:t>
            </a:r>
            <a:br>
              <a:rPr lang="pl-PL" sz="2800" dirty="0"/>
            </a:br>
            <a:r>
              <a:rPr lang="pl-PL" sz="2800" dirty="0"/>
              <a:t>i wyciągnięcie wniosków (tabela, wykres itp.) - przygotowanie prezentacji zebranych informacji w dowolnej formie (plakat, prezentacja multimedialna, inne).</a:t>
            </a:r>
          </a:p>
          <a:p>
            <a:endParaRPr lang="pl-PL" dirty="0"/>
          </a:p>
        </p:txBody>
      </p:sp>
      <p:sp>
        <p:nvSpPr>
          <p:cNvPr id="4" name="Pięciokąt 21">
            <a:extLst>
              <a:ext uri="{FF2B5EF4-FFF2-40B4-BE49-F238E27FC236}">
                <a16:creationId xmlns:a16="http://schemas.microsoft.com/office/drawing/2014/main" id="{0F687704-910C-4658-96CF-20E5DE1C32E8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457E564-0484-4E15-924B-4C580373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93339"/>
            <a:ext cx="12192000" cy="131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540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Retrospekcja</Template>
  <TotalTime>92</TotalTime>
  <Words>1607</Words>
  <Application>Microsoft Office PowerPoint</Application>
  <PresentationFormat>Panoramiczny</PresentationFormat>
  <Paragraphs>276</Paragraphs>
  <Slides>38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Retrospekcja</vt:lpstr>
      <vt:lpstr>Moduł III Proces wspomagania szkół i jego wykorzystanie do podnoszenia jakości pracy</vt:lpstr>
      <vt:lpstr>ZAGADNIENIA ZWIĄZANE Z PROCESEM WSPOMAGANIA SZKÓŁ I JEGO WYKORZYSTANIEM DO PODNOSZENIA JAKOŚCI PRACY SZKÓŁ</vt:lpstr>
      <vt:lpstr>CEL OGÓLNY ZJAZDU </vt:lpstr>
      <vt:lpstr>Prezentacja programu PowerPoint</vt:lpstr>
      <vt:lpstr>Prezentacja programu PowerPoint</vt:lpstr>
      <vt:lpstr>Prezentacja programu PowerPoint</vt:lpstr>
      <vt:lpstr>Sesja nr 1 (90 minut) OMÓWIENIE ZADANIA WDROŻENIOWEGO </vt:lpstr>
      <vt:lpstr>ZADANIE WDROŻENIOWE</vt:lpstr>
      <vt:lpstr>ZADANIE WDROŻENIOWE</vt:lpstr>
      <vt:lpstr>Prezentacja programu PowerPoint</vt:lpstr>
      <vt:lpstr>Wspólna refleksja w odniesieniu do doświadczenia </vt:lpstr>
      <vt:lpstr>Rozwiązania – Czego nauczyło nas to doświadczenie? </vt:lpstr>
      <vt:lpstr>Prezentacja programu PowerPoint</vt:lpstr>
      <vt:lpstr>Sesja nr 2 (45 minut) ZARZĄDZANIE ZMIANĄ – UMIEJĘTNOŚĆ ROZPOZNAWANIA REAKCJI  NA ZMIANĘ</vt:lpstr>
      <vt:lpstr>Prezentacja programu PowerPoint</vt:lpstr>
      <vt:lpstr>ETAPY ZMIANY</vt:lpstr>
      <vt:lpstr>MODEL KOTTERA  8 KROKÓW DO WPROWADZENIA ZMIAN </vt:lpstr>
      <vt:lpstr>Sesja nr 3 (90 minut) USPOŁECZNIENIE PROCESU EDUKACJI</vt:lpstr>
      <vt:lpstr>KONCEPCJA CEBULI  WSPÓŁPRACY</vt:lpstr>
      <vt:lpstr>Prezentacja programu PowerPoint</vt:lpstr>
      <vt:lpstr>Czego potrzebujemy w naszej gminie, aby ludzie chcieli się włączać w tworzenie planu strategicznego/wspomagania szkół i placówek? </vt:lpstr>
      <vt:lpstr>Sesja nr 4 (180 minut) DYREKTOR GOSPODARZEM PROCESU WSPOMAGANIA</vt:lpstr>
      <vt:lpstr>Prezentacja programu PowerPoint</vt:lpstr>
      <vt:lpstr>Analiza pola sił</vt:lpstr>
      <vt:lpstr>Sesja nr 5 (180 minut) PLAN STRATEGICZNY  A PROCES WSPOMAGANIA SZKÓŁ/PLACÓWEK OŚWIATOWYCH</vt:lpstr>
      <vt:lpstr>Mapa mentalna - procesowe wspomaganie szkół/placówek oświatowych  w rozwijaniu kompetencji kluczowych uczniów i planowania strategicznego</vt:lpstr>
      <vt:lpstr>Sesja nr 6 (90 minut) POPRAWA FUNKCJONOWANIA  I ZWIĘKSZENIE WYKORZYSTANIA SYSTEMU WSPOMAGANIA SZKÓŁ  W ZAKRESIE KOMPETENCJI KLUCZOWYCH UCZNIÓW – ZMIANA SYSTEMOWA</vt:lpstr>
      <vt:lpstr>Sesja 7 (90 minut) PRZYGOTOWANIE ZADANIA WDROŻENIOWEGO</vt:lpstr>
      <vt:lpstr>PYTANIA DO PRZEDYSKUTOWANIA</vt:lpstr>
      <vt:lpstr>SPOTKANIE DIALOGOWE – WSKAZÓWKI Przygotowanie  i prowadzenie – etapy:</vt:lpstr>
      <vt:lpstr>Cele spotkania dialogowego</vt:lpstr>
      <vt:lpstr>SPOTKANIE DIALOGOWE – WSKAZÓWKI Plany konkretne:</vt:lpstr>
      <vt:lpstr>SPOTKANIE DIALOGOWE – WSKAZÓWKI Realizacja</vt:lpstr>
      <vt:lpstr>SPOTKANIE DIALOGOWE – WSKAZÓWKI Zakończenie podsumowanie</vt:lpstr>
      <vt:lpstr>SPOTKANIE DIALOGOWE – WSKAZÓWKI </vt:lpstr>
      <vt:lpstr>Prezentacja programu PowerPoint</vt:lpstr>
      <vt:lpstr>Sesja 8 (135  minut) BUDOWANIE GMINNYCH SIECI WSPÓŁPRACY, JAKO ELEMENTU WSPOMAGANIA SZKÓŁ/PLACÓWEK</vt:lpstr>
      <vt:lpstr>Sesja 9 (45 minut) PLATFORMA, JAKO NARZĘDZIE DO REALIZACJI SIECI WSPÓŁPRACY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ZAGADNIENIA ZWIĄZANE Z PROCESEM WSPOMAGANIA SZKÓŁ I JEGO WYKORZYSTANIEM DO PODNOSZENIA JAKOŚCI PRACY SZKÓŁ</dc:title>
  <dc:creator>Kinga Sarad-Deć</dc:creator>
  <cp:lastModifiedBy>Kinga Sarad-Deć</cp:lastModifiedBy>
  <cp:revision>12</cp:revision>
  <dcterms:created xsi:type="dcterms:W3CDTF">2018-03-13T23:25:21Z</dcterms:created>
  <dcterms:modified xsi:type="dcterms:W3CDTF">2018-03-18T18:07:17Z</dcterms:modified>
</cp:coreProperties>
</file>